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pos="415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065">
          <p15:clr>
            <a:srgbClr val="A4A3A4"/>
          </p15:clr>
        </p15:guide>
        <p15:guide id="5" pos="4362">
          <p15:clr>
            <a:srgbClr val="A4A3A4"/>
          </p15:clr>
        </p15:guide>
        <p15:guide id="6" orient="horz" pos="680">
          <p15:clr>
            <a:srgbClr val="A4A3A4"/>
          </p15:clr>
        </p15:guide>
        <p15:guide id="7" orient="horz" pos="33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Нет стиля, сетка таблицы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527"/>
        <p:guide pos="415"/>
        <p:guide pos="7242"/>
        <p:guide orient="horz" pos="4065"/>
        <p:guide pos="4362"/>
        <p:guide orient="horz" pos="680"/>
        <p:guide orient="horz" pos="33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C5BF40-1775-4FB9-833E-262F95D7FD9E}" type="datetimeFigureOut">
              <a:rPr lang="ru-RU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4EE2A92-4F82-4848-B188-902E484C798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C5BF40-1775-4FB9-833E-262F95D7FD9E}" type="datetimeFigureOut">
              <a:rPr lang="ru-RU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4EE2A92-4F82-4848-B188-902E484C798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C5BF40-1775-4FB9-833E-262F95D7FD9E}" type="datetimeFigureOut">
              <a:rPr lang="ru-RU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4EE2A92-4F82-4848-B188-902E484C798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C5BF40-1775-4FB9-833E-262F95D7FD9E}" type="datetimeFigureOut">
              <a:rPr lang="ru-RU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4EE2A92-4F82-4848-B188-902E484C798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C5BF40-1775-4FB9-833E-262F95D7FD9E}" type="datetimeFigureOut">
              <a:rPr lang="ru-RU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4EE2A92-4F82-4848-B188-902E484C798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C5BF40-1775-4FB9-833E-262F95D7FD9E}" type="datetimeFigureOut">
              <a:rPr lang="ru-RU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4EE2A92-4F82-4848-B188-902E484C798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C5BF40-1775-4FB9-833E-262F95D7FD9E}" type="datetimeFigureOut">
              <a:rPr lang="ru-RU"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4EE2A92-4F82-4848-B188-902E484C798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C5BF40-1775-4FB9-833E-262F95D7FD9E}" type="datetimeFigureOut">
              <a:rPr lang="ru-RU"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4EE2A92-4F82-4848-B188-902E484C798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C5BF40-1775-4FB9-833E-262F95D7FD9E}" type="datetimeFigureOut">
              <a:rPr lang="ru-RU"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4EE2A92-4F82-4848-B188-902E484C798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C5BF40-1775-4FB9-833E-262F95D7FD9E}" type="datetimeFigureOut">
              <a:rPr lang="ru-RU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4EE2A92-4F82-4848-B188-902E484C798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C5BF40-1775-4FB9-833E-262F95D7FD9E}" type="datetimeFigureOut">
              <a:rPr lang="ru-RU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4EE2A92-4F82-4848-B188-902E484C798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C5BF40-1775-4FB9-833E-262F95D7FD9E}" type="datetimeFigureOut">
              <a:rPr lang="ru-RU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EE2A92-4F82-4848-B188-902E484C7983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bank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hyperlink" Target="https://www.psbank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3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13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 bwMode="auto">
          <a:xfrm>
            <a:off x="6566578" y="1692156"/>
            <a:ext cx="4810289" cy="2621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endParaRPr lang="ru-RU" sz="600">
              <a:solidFill>
                <a:srgbClr val="2B2C84"/>
              </a:solidFill>
              <a:latin typeface="Gilroy SemiBold"/>
              <a:ea typeface="Verdana"/>
              <a:cs typeface="Arial"/>
            </a:endParaRPr>
          </a:p>
          <a:p>
            <a:pPr>
              <a:defRPr/>
            </a:pPr>
            <a:r>
              <a:rPr lang="ru-RU" sz="4800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«СВОи»</a:t>
            </a:r>
            <a:endParaRPr lang="ru-RU" sz="2000" b="1">
              <a:solidFill>
                <a:srgbClr val="2B2C84"/>
              </a:solidFill>
              <a:latin typeface="Gilroy SemiBold"/>
              <a:ea typeface="Verdana"/>
              <a:cs typeface="Arial"/>
            </a:endParaRPr>
          </a:p>
          <a:p>
            <a:pPr>
              <a:defRPr/>
            </a:pPr>
            <a:r>
              <a:rPr lang="ru-RU" sz="2000" b="1">
                <a:solidFill>
                  <a:srgbClr val="2B2C84"/>
                </a:solidFill>
                <a:latin typeface="Gilroy"/>
                <a:ea typeface="Verdana"/>
                <a:cs typeface="Arial"/>
              </a:rPr>
              <a:t>Электронное удостоверение ветерана боевых действий</a:t>
            </a:r>
            <a:endParaRPr>
              <a:solidFill>
                <a:srgbClr val="2B2C84"/>
              </a:solidFill>
            </a:endParaRPr>
          </a:p>
          <a:p>
            <a:pPr>
              <a:defRPr/>
            </a:pPr>
            <a:endParaRPr lang="ru-RU" sz="1200" b="1">
              <a:solidFill>
                <a:srgbClr val="EA5614"/>
              </a:solidFill>
              <a:latin typeface="Gilroy"/>
              <a:ea typeface="Verdana"/>
              <a:cs typeface="Arial"/>
            </a:endParaRPr>
          </a:p>
          <a:p>
            <a:pPr>
              <a:defRPr/>
            </a:pPr>
            <a:r>
              <a:rPr lang="ru-RU" sz="2000" b="1">
                <a:solidFill>
                  <a:srgbClr val="EA5614"/>
                </a:solidFill>
                <a:latin typeface="Gilroy"/>
                <a:ea typeface="Verdana"/>
                <a:cs typeface="Arial"/>
              </a:rPr>
              <a:t>Разработана совместно</a:t>
            </a:r>
            <a:endParaRPr/>
          </a:p>
          <a:p>
            <a:pPr>
              <a:defRPr/>
            </a:pPr>
            <a:r>
              <a:rPr lang="ru-RU" sz="2000" b="1">
                <a:solidFill>
                  <a:srgbClr val="EA5614"/>
                </a:solidFill>
                <a:latin typeface="Gilroy"/>
                <a:ea typeface="Verdana"/>
                <a:cs typeface="Arial"/>
              </a:rPr>
              <a:t>с Министерством Обороны Российской Федерации</a:t>
            </a:r>
            <a:endParaRPr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80151" y="5874955"/>
            <a:ext cx="1528479" cy="465463"/>
          </a:xfrm>
          <a:prstGeom prst="rect">
            <a:avLst/>
          </a:prstGeom>
        </p:spPr>
      </p:pic>
      <p:sp>
        <p:nvSpPr>
          <p:cNvPr id="6" name="psbank.ru">
            <a:hlinkClick r:id="rId3"/>
          </p:cNvPr>
          <p:cNvSpPr txBox="1"/>
          <p:nvPr/>
        </p:nvSpPr>
        <p:spPr bwMode="auto">
          <a:xfrm>
            <a:off x="10620857" y="6004019"/>
            <a:ext cx="1143000" cy="336399"/>
          </a:xfrm>
          <a:prstGeom prst="rect">
            <a:avLst/>
          </a:prstGeom>
          <a:ln w="3175">
            <a:miter lim="400000"/>
          </a:ln>
        </p:spPr>
        <p:txBody>
          <a:bodyPr wrap="square" lIns="59893" tIns="59893" rIns="59893" bIns="59893" anchor="ctr">
            <a:spAutoFit/>
          </a:bodyPr>
          <a:lstStyle>
            <a:lvl1pPr algn="r">
              <a:defRPr sz="2000">
                <a:solidFill>
                  <a:srgbClr val="1E1E8C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nn-NO" sz="1400" b="1">
                <a:solidFill>
                  <a:srgbClr val="2B2C84"/>
                </a:solidFill>
                <a:latin typeface="Gilroy SemiBold"/>
                <a:ea typeface="Verdana"/>
              </a:rPr>
              <a:t>psbank.ru</a:t>
            </a:r>
            <a:endParaRPr sz="1400" b="1">
              <a:solidFill>
                <a:srgbClr val="2B2C84"/>
              </a:solidFill>
              <a:latin typeface="Gilroy SemiBold"/>
              <a:ea typeface="Verdan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05797" y="2877159"/>
            <a:ext cx="4940779" cy="2032306"/>
          </a:xfrm>
          <a:prstGeom prst="rect">
            <a:avLst/>
          </a:prstGeom>
        </p:spPr>
      </p:pic>
      <p:pic>
        <p:nvPicPr>
          <p:cNvPr id="2092163303" name="Рисунок 209216330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475189" y="1910203"/>
            <a:ext cx="3472798" cy="21855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93166" y="3207203"/>
            <a:ext cx="1485386" cy="14853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 bwMode="auto">
          <a:xfrm rot="10800000">
            <a:off x="4711337" y="1017756"/>
            <a:ext cx="3207711" cy="3748487"/>
          </a:xfrm>
          <a:prstGeom prst="roundRect">
            <a:avLst>
              <a:gd name="adj" fmla="val 3576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8568157" y="2704698"/>
            <a:ext cx="3165039" cy="3748487"/>
          </a:xfrm>
          <a:prstGeom prst="roundRect">
            <a:avLst>
              <a:gd name="adj" fmla="val 3576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670844" y="2704699"/>
            <a:ext cx="3419631" cy="3748487"/>
          </a:xfrm>
          <a:prstGeom prst="roundRect">
            <a:avLst>
              <a:gd name="adj" fmla="val 3576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06138" y="2134123"/>
            <a:ext cx="2136930" cy="106846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94616" y="5424043"/>
            <a:ext cx="2136930" cy="10684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11443" y="2128273"/>
            <a:ext cx="2136930" cy="1068465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 bwMode="auto">
          <a:xfrm>
            <a:off x="552122" y="272067"/>
            <a:ext cx="4632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Выгодные возможности для каждого</a:t>
            </a:r>
            <a:endParaRPr/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975493" y="3395651"/>
            <a:ext cx="1505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Ипотека</a:t>
            </a:r>
            <a:endParaRPr/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8775747" y="3368483"/>
            <a:ext cx="1898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Накопления</a:t>
            </a:r>
            <a:endParaRPr/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4934341" y="1275681"/>
            <a:ext cx="2399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Кредиты и</a:t>
            </a:r>
            <a:r>
              <a:rPr lang="en-US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 </a:t>
            </a:r>
            <a:endParaRPr lang="ru-RU" b="1">
              <a:solidFill>
                <a:srgbClr val="2B2C84"/>
              </a:solidFill>
              <a:latin typeface="Gilroy SemiBold"/>
              <a:ea typeface="Verdana"/>
              <a:cs typeface="Arial"/>
            </a:endParaRPr>
          </a:p>
          <a:p>
            <a:pPr algn="l">
              <a:defRPr/>
            </a:pPr>
            <a:r>
              <a:rPr lang="ru-RU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рефинансирование</a:t>
            </a:r>
            <a:endParaRPr/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1037488" y="4051708"/>
            <a:ext cx="31397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EA5614"/>
              </a:buClr>
              <a:defRPr/>
            </a:pPr>
            <a:r>
              <a:rPr lang="ru-RU" sz="1200" b="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ea typeface="Verdana"/>
                <a:cs typeface="Arial"/>
              </a:rPr>
              <a:t>Военная ипотека – </a:t>
            </a:r>
            <a:r>
              <a:rPr lang="ru-RU" sz="1200" b="1">
                <a:solidFill>
                  <a:srgbClr val="EA5614"/>
                </a:solidFill>
                <a:latin typeface="Gilroy"/>
                <a:ea typeface="Verdana"/>
                <a:cs typeface="Arial"/>
              </a:rPr>
              <a:t>15,7% </a:t>
            </a:r>
            <a:r>
              <a:rPr lang="ru-RU" sz="1200">
                <a:latin typeface="Gilroy"/>
                <a:ea typeface="Verdana"/>
                <a:cs typeface="Arial"/>
              </a:rPr>
              <a:t>при</a:t>
            </a:r>
            <a:endParaRPr/>
          </a:p>
          <a:p>
            <a:pPr algn="l">
              <a:buClr>
                <a:srgbClr val="EA5614"/>
              </a:buClr>
              <a:defRPr/>
            </a:pPr>
            <a:r>
              <a:rPr lang="ru-RU" sz="1200">
                <a:latin typeface="Gilroy"/>
                <a:ea typeface="Verdana"/>
                <a:cs typeface="Arial"/>
              </a:rPr>
              <a:t>наличии зарплатной карты ПСБ</a:t>
            </a:r>
            <a:br>
              <a:rPr lang="en-US" sz="1200">
                <a:latin typeface="Gilroy"/>
                <a:ea typeface="Verdana"/>
                <a:cs typeface="Arial"/>
              </a:rPr>
            </a:br>
            <a:endParaRPr lang="ru-RU" sz="1200">
              <a:latin typeface="Gilroy"/>
              <a:ea typeface="Verdana"/>
              <a:cs typeface="Arial"/>
            </a:endParaRPr>
          </a:p>
          <a:p>
            <a:pPr algn="l">
              <a:buClr>
                <a:srgbClr val="EA5614"/>
              </a:buClr>
              <a:defRPr/>
            </a:pPr>
            <a:endParaRPr lang="ru-RU" sz="1200">
              <a:latin typeface="Gilroy"/>
              <a:ea typeface="Verdana"/>
              <a:cs typeface="Arial"/>
            </a:endParaRPr>
          </a:p>
          <a:p>
            <a:pPr>
              <a:defRPr/>
            </a:pPr>
            <a:r>
              <a:rPr lang="ru-RU" sz="120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ea typeface="Verdana"/>
                <a:cs typeface="Arial"/>
              </a:rPr>
              <a:t>М</a:t>
            </a: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ea typeface="Verdana"/>
                <a:cs typeface="Arial"/>
              </a:rPr>
              <a:t>AX</a:t>
            </a:r>
            <a:r>
              <a:rPr lang="ru-RU" sz="120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ea typeface="Verdana"/>
                <a:cs typeface="Arial"/>
              </a:rPr>
              <a:t> сумма</a:t>
            </a:r>
            <a:r>
              <a:rPr lang="en-US" sz="1200">
                <a:solidFill>
                  <a:srgbClr val="FA4616"/>
                </a:solidFill>
                <a:latin typeface="Gilroy"/>
                <a:ea typeface="Verdana"/>
                <a:cs typeface="Arial"/>
              </a:rPr>
              <a:t> </a:t>
            </a:r>
            <a:r>
              <a:rPr lang="ru-RU" sz="1200">
                <a:latin typeface="Gilroy"/>
                <a:ea typeface="Verdana"/>
                <a:cs typeface="Arial"/>
              </a:rPr>
              <a:t>до</a:t>
            </a:r>
            <a:r>
              <a:rPr lang="ru-RU" sz="1200" b="1">
                <a:solidFill>
                  <a:srgbClr val="EA5614"/>
                </a:solidFill>
                <a:latin typeface="Gilroy"/>
                <a:ea typeface="Verdana"/>
                <a:cs typeface="Arial"/>
              </a:rPr>
              <a:t> 2 300 000 ₽</a:t>
            </a:r>
            <a:endParaRPr/>
          </a:p>
          <a:p>
            <a:pPr marL="182563" indent="-182563">
              <a:defRPr/>
            </a:pPr>
            <a:r>
              <a:rPr lang="ru-RU" sz="120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ea typeface="Verdana"/>
                <a:cs typeface="Arial"/>
              </a:rPr>
              <a:t>M</a:t>
            </a: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ea typeface="Verdana"/>
                <a:cs typeface="Arial"/>
              </a:rPr>
              <a:t>AX</a:t>
            </a:r>
            <a:r>
              <a:rPr lang="ru-RU" sz="120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ea typeface="Verdana"/>
                <a:cs typeface="Arial"/>
              </a:rPr>
              <a:t> срок </a:t>
            </a:r>
            <a:r>
              <a:rPr lang="ru-RU" sz="1200">
                <a:latin typeface="Gilroy"/>
                <a:ea typeface="Verdana"/>
                <a:cs typeface="Arial"/>
              </a:rPr>
              <a:t>до</a:t>
            </a:r>
            <a:r>
              <a:rPr lang="ru-RU" sz="1200" b="1">
                <a:solidFill>
                  <a:srgbClr val="EA5614"/>
                </a:solidFill>
                <a:latin typeface="Gilroy"/>
                <a:ea typeface="Verdana"/>
                <a:cs typeface="Arial"/>
              </a:rPr>
              <a:t> 25 лет</a:t>
            </a:r>
            <a:endParaRPr/>
          </a:p>
          <a:p>
            <a:pPr marL="182563" algn="l">
              <a:buClr>
                <a:srgbClr val="EA5614"/>
              </a:buClr>
              <a:defRPr/>
            </a:pPr>
            <a:endParaRPr lang="ru-RU" sz="1200" b="1">
              <a:solidFill>
                <a:srgbClr val="EA5614"/>
              </a:solidFill>
              <a:latin typeface="Gilroy"/>
              <a:ea typeface="Verdana"/>
              <a:cs typeface="Arial"/>
            </a:endParaRPr>
          </a:p>
          <a:p>
            <a:pPr marL="182563" algn="l">
              <a:buClr>
                <a:srgbClr val="EA5614"/>
              </a:buClr>
              <a:defRPr/>
            </a:pPr>
            <a:endParaRPr lang="ru-RU" sz="1200" b="1">
              <a:solidFill>
                <a:srgbClr val="EA5614"/>
              </a:solidFill>
              <a:latin typeface="Gilroy"/>
              <a:ea typeface="Verdana"/>
              <a:cs typeface="Arial"/>
            </a:endParaRPr>
          </a:p>
          <a:p>
            <a:pPr algn="l">
              <a:buClr>
                <a:srgbClr val="EA5614"/>
              </a:buClr>
              <a:defRPr/>
            </a:pPr>
            <a:r>
              <a:rPr lang="ru-RU" sz="1200" b="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ea typeface="Verdana"/>
                <a:cs typeface="Arial"/>
              </a:rPr>
              <a:t>Семейная военная ипотека от </a:t>
            </a:r>
            <a:r>
              <a:rPr lang="ru-RU" sz="1200" b="1">
                <a:solidFill>
                  <a:srgbClr val="EA5614"/>
                </a:solidFill>
                <a:latin typeface="Gilroy"/>
                <a:ea typeface="Verdana"/>
                <a:cs typeface="Arial"/>
              </a:rPr>
              <a:t>5%</a:t>
            </a:r>
            <a:br>
              <a:rPr lang="en-US" sz="1200" b="1">
                <a:solidFill>
                  <a:srgbClr val="EA5614"/>
                </a:solidFill>
                <a:latin typeface="Gilroy"/>
                <a:ea typeface="Verdana"/>
                <a:cs typeface="Arial"/>
              </a:rPr>
            </a:br>
            <a:r>
              <a:rPr lang="ru-RU" sz="120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ea typeface="Verdana"/>
                <a:cs typeface="Arial"/>
              </a:rPr>
              <a:t>Госпрограмма. </a:t>
            </a:r>
            <a:r>
              <a:rPr lang="ru-RU" sz="1200" b="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ea typeface="Verdana"/>
                <a:cs typeface="Arial"/>
              </a:rPr>
              <a:t>Военная ипотека</a:t>
            </a:r>
            <a:r>
              <a:rPr lang="ru-RU" sz="120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ea typeface="Verdana"/>
                <a:cs typeface="Arial"/>
              </a:rPr>
              <a:t> </a:t>
            </a:r>
            <a:r>
              <a:rPr lang="ru-RU" sz="1200" b="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ea typeface="Verdana"/>
                <a:cs typeface="Arial"/>
              </a:rPr>
              <a:t>–</a:t>
            </a:r>
            <a:r>
              <a:rPr lang="ru-RU" sz="1200">
                <a:solidFill>
                  <a:srgbClr val="EA5614"/>
                </a:solidFill>
                <a:latin typeface="Gilroy"/>
                <a:ea typeface="Verdana"/>
                <a:cs typeface="Arial"/>
              </a:rPr>
              <a:t> </a:t>
            </a:r>
            <a:r>
              <a:rPr lang="ru-RU" sz="1200" b="1">
                <a:solidFill>
                  <a:srgbClr val="EA5614"/>
                </a:solidFill>
                <a:latin typeface="Gilroy"/>
                <a:ea typeface="Verdana"/>
                <a:cs typeface="Arial"/>
              </a:rPr>
              <a:t>8%</a:t>
            </a:r>
            <a:endParaRPr/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8997438" y="4065598"/>
            <a:ext cx="27357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200" b="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ea typeface="Verdana"/>
                <a:cs typeface="Arial"/>
              </a:rPr>
              <a:t>Накопительные счета </a:t>
            </a:r>
            <a:br>
              <a:rPr lang="en-US" sz="1200" b="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ea typeface="Verdana"/>
                <a:cs typeface="Arial"/>
              </a:rPr>
            </a:br>
            <a:r>
              <a:rPr lang="ru-RU" sz="1200" b="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ea typeface="Verdana"/>
                <a:cs typeface="Arial"/>
              </a:rPr>
              <a:t>до </a:t>
            </a:r>
            <a:r>
              <a:rPr lang="ru-RU" sz="1200" b="1">
                <a:solidFill>
                  <a:srgbClr val="EA5614"/>
                </a:solidFill>
                <a:latin typeface="Gilroy"/>
                <a:ea typeface="Verdana"/>
                <a:cs typeface="Arial"/>
              </a:rPr>
              <a:t>15% </a:t>
            </a:r>
            <a:r>
              <a:rPr lang="ru-RU" sz="1200">
                <a:latin typeface="Gilroy"/>
                <a:ea typeface="Verdana"/>
                <a:cs typeface="Arial"/>
              </a:rPr>
              <a:t>годовых</a:t>
            </a:r>
            <a:r>
              <a:rPr lang="ru-RU" sz="1200" b="1">
                <a:solidFill>
                  <a:srgbClr val="EA5614"/>
                </a:solidFill>
                <a:latin typeface="Gilroy"/>
                <a:ea typeface="Verdana"/>
                <a:cs typeface="Arial"/>
              </a:rPr>
              <a:t> </a:t>
            </a:r>
            <a:r>
              <a:rPr lang="ru-RU" sz="1200">
                <a:latin typeface="Gilroy"/>
                <a:ea typeface="Verdana"/>
                <a:cs typeface="Arial"/>
              </a:rPr>
              <a:t>с возможностью снятия средств</a:t>
            </a:r>
            <a:endParaRPr/>
          </a:p>
          <a:p>
            <a:pPr algn="l">
              <a:defRPr/>
            </a:pPr>
            <a:endParaRPr lang="ru-RU" sz="1200" b="0">
              <a:solidFill>
                <a:schemeClr val="tx1">
                  <a:lumMod val="85000"/>
                  <a:lumOff val="15000"/>
                </a:schemeClr>
              </a:solidFill>
              <a:latin typeface="Gilroy"/>
              <a:ea typeface="Verdana"/>
              <a:cs typeface="Arial"/>
            </a:endParaRPr>
          </a:p>
          <a:p>
            <a:pPr algn="l">
              <a:defRPr/>
            </a:pPr>
            <a:endParaRPr lang="ru-RU" sz="1200" b="0">
              <a:solidFill>
                <a:schemeClr val="tx1">
                  <a:lumMod val="85000"/>
                  <a:lumOff val="15000"/>
                </a:schemeClr>
              </a:solidFill>
              <a:latin typeface="Gilroy"/>
              <a:ea typeface="Verdana"/>
              <a:cs typeface="Arial"/>
            </a:endParaRPr>
          </a:p>
          <a:p>
            <a:pPr algn="l">
              <a:defRPr/>
            </a:pPr>
            <a:r>
              <a:rPr lang="ru-RU" sz="1200" b="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ea typeface="Verdana"/>
                <a:cs typeface="Arial"/>
              </a:rPr>
              <a:t>Вклады до </a:t>
            </a:r>
            <a:r>
              <a:rPr lang="ru-RU" sz="1200" b="1">
                <a:solidFill>
                  <a:srgbClr val="EA5614"/>
                </a:solidFill>
                <a:latin typeface="Gilroy"/>
                <a:ea typeface="Verdana"/>
                <a:cs typeface="Arial"/>
              </a:rPr>
              <a:t>17% </a:t>
            </a:r>
            <a:r>
              <a:rPr lang="ru-RU" sz="120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ea typeface="Verdana"/>
                <a:cs typeface="Arial"/>
              </a:rPr>
              <a:t>годовых</a:t>
            </a:r>
            <a:endParaRPr/>
          </a:p>
          <a:p>
            <a:pPr algn="l">
              <a:defRPr/>
            </a:pPr>
            <a:endParaRPr lang="ru-RU" sz="1200" b="1">
              <a:solidFill>
                <a:srgbClr val="EA5614"/>
              </a:solidFill>
              <a:latin typeface="Gilroy"/>
              <a:ea typeface="Verdana"/>
              <a:cs typeface="Arial"/>
            </a:endParaRPr>
          </a:p>
          <a:p>
            <a:pPr algn="l">
              <a:defRPr/>
            </a:pPr>
            <a:endParaRPr lang="ru-RU" sz="1200" b="1">
              <a:solidFill>
                <a:srgbClr val="EA5614"/>
              </a:solidFill>
              <a:latin typeface="Gilroy"/>
              <a:ea typeface="Verdana"/>
              <a:cs typeface="Arial"/>
            </a:endParaRPr>
          </a:p>
          <a:p>
            <a:pPr algn="l">
              <a:defRPr/>
            </a:pPr>
            <a:r>
              <a:rPr lang="ru-RU" sz="1200" b="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ea typeface="Verdana"/>
                <a:cs typeface="Arial"/>
              </a:rPr>
              <a:t>Инвестиции: </a:t>
            </a:r>
            <a:r>
              <a:rPr lang="ru-RU" sz="1200" b="1">
                <a:solidFill>
                  <a:srgbClr val="EA5614"/>
                </a:solidFill>
                <a:latin typeface="Gilroy"/>
                <a:ea typeface="Verdana"/>
                <a:cs typeface="Arial"/>
              </a:rPr>
              <a:t>ПИФ, ИИС </a:t>
            </a:r>
            <a:endParaRPr/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5149298" y="2215331"/>
            <a:ext cx="29437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200" b="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ea typeface="Verdana"/>
                <a:cs typeface="Arial"/>
              </a:rPr>
              <a:t>Ставка от </a:t>
            </a:r>
            <a:r>
              <a:rPr lang="ru-RU" sz="1200" b="1">
                <a:solidFill>
                  <a:srgbClr val="EA5614"/>
                </a:solidFill>
                <a:latin typeface="Gilroy"/>
                <a:ea typeface="Verdana"/>
                <a:cs typeface="Arial"/>
              </a:rPr>
              <a:t>4,5%</a:t>
            </a:r>
            <a:endParaRPr/>
          </a:p>
          <a:p>
            <a:pPr algn="l">
              <a:defRPr/>
            </a:pPr>
            <a:endParaRPr lang="ru-RU" sz="1200" b="1">
              <a:solidFill>
                <a:srgbClr val="EA5614"/>
              </a:solidFill>
              <a:latin typeface="Gilroy"/>
              <a:ea typeface="Verdana"/>
              <a:cs typeface="Arial"/>
            </a:endParaRPr>
          </a:p>
          <a:p>
            <a:pPr algn="l">
              <a:defRPr/>
            </a:pPr>
            <a:endParaRPr lang="ru-RU" sz="1200" b="1">
              <a:solidFill>
                <a:srgbClr val="EA5614"/>
              </a:solidFill>
              <a:latin typeface="Gilroy"/>
              <a:ea typeface="Verdana"/>
              <a:cs typeface="Arial"/>
            </a:endParaRPr>
          </a:p>
          <a:p>
            <a:pPr algn="l">
              <a:defRPr/>
            </a:pPr>
            <a:r>
              <a:rPr lang="ru-RU" sz="1200" b="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ea typeface="Verdana"/>
                <a:cs typeface="Arial"/>
              </a:rPr>
              <a:t>Д</a:t>
            </a:r>
            <a:r>
              <a:rPr lang="ru-RU" sz="1200">
                <a:latin typeface="Gilroy"/>
                <a:ea typeface="Verdana"/>
                <a:cs typeface="Arial"/>
              </a:rPr>
              <a:t>о</a:t>
            </a:r>
            <a:r>
              <a:rPr lang="ru-RU" sz="1200" b="1">
                <a:solidFill>
                  <a:srgbClr val="EA5614"/>
                </a:solidFill>
                <a:latin typeface="Gilroy"/>
                <a:ea typeface="Verdana"/>
                <a:cs typeface="Arial"/>
              </a:rPr>
              <a:t> </a:t>
            </a:r>
            <a:r>
              <a:rPr lang="en-US" sz="1200" b="1">
                <a:solidFill>
                  <a:srgbClr val="EA5614"/>
                </a:solidFill>
                <a:latin typeface="Gilroy"/>
                <a:ea typeface="Verdana"/>
                <a:cs typeface="Arial"/>
              </a:rPr>
              <a:t>5</a:t>
            </a:r>
            <a:r>
              <a:rPr lang="ru-RU" sz="1200" b="1">
                <a:solidFill>
                  <a:srgbClr val="EA5614"/>
                </a:solidFill>
                <a:latin typeface="Gilroy"/>
                <a:ea typeface="Verdana"/>
                <a:cs typeface="Arial"/>
              </a:rPr>
              <a:t> млн ₽ </a:t>
            </a:r>
            <a:r>
              <a:rPr lang="ru-RU" sz="120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ea typeface="Verdana"/>
                <a:cs typeface="Arial"/>
              </a:rPr>
              <a:t>на</a:t>
            </a:r>
            <a:r>
              <a:rPr lang="ru-RU" sz="1200" b="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ea typeface="Verdana"/>
                <a:cs typeface="Arial"/>
              </a:rPr>
              <a:t> срок </a:t>
            </a:r>
            <a:r>
              <a:rPr lang="ru-RU" sz="1200">
                <a:latin typeface="Gilroy"/>
                <a:ea typeface="Verdana"/>
                <a:cs typeface="Arial"/>
              </a:rPr>
              <a:t>до</a:t>
            </a:r>
            <a:r>
              <a:rPr lang="ru-RU" sz="1200" b="1">
                <a:solidFill>
                  <a:srgbClr val="EA5614"/>
                </a:solidFill>
                <a:latin typeface="Gilroy"/>
                <a:ea typeface="Verdana"/>
                <a:cs typeface="Arial"/>
              </a:rPr>
              <a:t> 7 лет</a:t>
            </a:r>
            <a:endParaRPr/>
          </a:p>
          <a:p>
            <a:pPr algn="l">
              <a:defRPr/>
            </a:pPr>
            <a:endParaRPr lang="ru-RU" sz="1200" b="1">
              <a:solidFill>
                <a:srgbClr val="EA5614"/>
              </a:solidFill>
              <a:latin typeface="Gilroy"/>
              <a:ea typeface="Verdana"/>
              <a:cs typeface="Arial"/>
            </a:endParaRPr>
          </a:p>
          <a:p>
            <a:pPr algn="l">
              <a:defRPr/>
            </a:pPr>
            <a:endParaRPr lang="ru-RU" sz="1200" b="1">
              <a:solidFill>
                <a:srgbClr val="EA5614"/>
              </a:solidFill>
              <a:latin typeface="Gilroy"/>
              <a:ea typeface="Verdana"/>
              <a:cs typeface="Arial"/>
            </a:endParaRPr>
          </a:p>
          <a:p>
            <a:pPr algn="l">
              <a:defRPr/>
            </a:pPr>
            <a:r>
              <a:rPr lang="ru-RU" sz="120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ea typeface="Verdana"/>
                <a:cs typeface="Arial"/>
              </a:rPr>
              <a:t>Подбор индивидуальной </a:t>
            </a:r>
            <a:r>
              <a:rPr lang="ru-RU" sz="1200" b="1">
                <a:solidFill>
                  <a:srgbClr val="EA5614"/>
                </a:solidFill>
                <a:latin typeface="Gilroy"/>
                <a:ea typeface="Verdana"/>
                <a:cs typeface="Arial"/>
              </a:rPr>
              <a:t>минимальной</a:t>
            </a:r>
            <a:r>
              <a:rPr lang="ru-RU" sz="120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ea typeface="Verdana"/>
                <a:cs typeface="Arial"/>
              </a:rPr>
              <a:t> ставки при рефинансировании</a:t>
            </a:r>
            <a:endParaRPr/>
          </a:p>
          <a:p>
            <a:pPr algn="l">
              <a:defRPr/>
            </a:pPr>
            <a:endParaRPr lang="ru-RU" sz="1200" b="1">
              <a:solidFill>
                <a:srgbClr val="EA5614"/>
              </a:solidFill>
              <a:latin typeface="Gilroy"/>
              <a:ea typeface="Verdana"/>
              <a:cs typeface="Arial"/>
            </a:endParaRPr>
          </a:p>
          <a:p>
            <a:pPr algn="l">
              <a:defRPr/>
            </a:pPr>
            <a:endParaRPr lang="ru-RU" sz="1200" b="1">
              <a:solidFill>
                <a:srgbClr val="EA5614"/>
              </a:solidFill>
              <a:latin typeface="Gilroy"/>
              <a:ea typeface="Verdana"/>
              <a:cs typeface="Arial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75385" y="314544"/>
            <a:ext cx="927035" cy="2823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70913" y="4107244"/>
            <a:ext cx="174471" cy="1753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70913" y="4831144"/>
            <a:ext cx="174471" cy="1753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70913" y="5564569"/>
            <a:ext cx="174471" cy="17534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986716" y="2257593"/>
            <a:ext cx="174471" cy="17534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986716" y="2829093"/>
            <a:ext cx="174471" cy="17534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832491" y="4116769"/>
            <a:ext cx="174471" cy="1753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832491" y="5019640"/>
            <a:ext cx="174471" cy="17534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832491" y="5562565"/>
            <a:ext cx="174471" cy="175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54414" y="954220"/>
            <a:ext cx="2248738" cy="22487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rcRect l="6404" t="16742" r="5135" b="18551"/>
          <a:stretch/>
        </p:blipFill>
        <p:spPr bwMode="auto">
          <a:xfrm>
            <a:off x="4695804" y="3971598"/>
            <a:ext cx="3397247" cy="2484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625307" y="843420"/>
            <a:ext cx="2323066" cy="232306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986715" y="3360372"/>
            <a:ext cx="174471" cy="1753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688832" y="4953381"/>
            <a:ext cx="3280534" cy="1640267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 bwMode="auto">
          <a:xfrm>
            <a:off x="574715" y="272887"/>
            <a:ext cx="96044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Удобное управление финансами 24/7</a:t>
            </a:r>
            <a:endParaRPr lang="en-US" sz="2000" b="1">
              <a:solidFill>
                <a:srgbClr val="2B2C84"/>
              </a:solidFill>
              <a:latin typeface="Gilroy SemiBold"/>
              <a:ea typeface="Verdana"/>
              <a:cs typeface="Arial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844828" y="1118453"/>
            <a:ext cx="53611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300">
                <a:latin typeface="Gilroy"/>
                <a:ea typeface="Verdana"/>
                <a:cs typeface="Arial"/>
              </a:rPr>
              <a:t>Переводы по номеру телефона и реквизитам счета</a:t>
            </a:r>
            <a:endParaRPr/>
          </a:p>
          <a:p>
            <a:pPr>
              <a:spcAft>
                <a:spcPts val="1200"/>
              </a:spcAft>
              <a:defRPr/>
            </a:pPr>
            <a:r>
              <a:rPr lang="ru-RU" sz="1300">
                <a:latin typeface="Gilroy"/>
                <a:ea typeface="Verdana"/>
                <a:cs typeface="Arial"/>
              </a:rPr>
              <a:t>Смена ПИН-кода, блокировка карты</a:t>
            </a:r>
            <a:endParaRPr/>
          </a:p>
          <a:p>
            <a:pPr>
              <a:spcAft>
                <a:spcPts val="1200"/>
              </a:spcAft>
              <a:defRPr/>
            </a:pPr>
            <a:r>
              <a:rPr lang="ru-RU" sz="1300">
                <a:latin typeface="Gilroy"/>
                <a:ea typeface="Verdana"/>
                <a:cs typeface="Arial"/>
              </a:rPr>
              <a:t>Оформление новых</a:t>
            </a:r>
            <a:r>
              <a:rPr lang="en-US" sz="1300">
                <a:latin typeface="Gilroy"/>
                <a:ea typeface="Verdana"/>
                <a:cs typeface="Arial"/>
              </a:rPr>
              <a:t> </a:t>
            </a:r>
            <a:r>
              <a:rPr lang="ru-RU" sz="1300">
                <a:latin typeface="Gilroy"/>
                <a:ea typeface="Verdana"/>
                <a:cs typeface="Arial"/>
              </a:rPr>
              <a:t>продуктов (вклады, кредиты, карты)</a:t>
            </a:r>
            <a:endParaRPr/>
          </a:p>
          <a:p>
            <a:pPr>
              <a:spcAft>
                <a:spcPts val="1200"/>
              </a:spcAft>
              <a:defRPr/>
            </a:pPr>
            <a:r>
              <a:rPr lang="ru-RU" sz="1300">
                <a:latin typeface="Gilroy"/>
                <a:ea typeface="Verdana"/>
                <a:cs typeface="Arial"/>
              </a:rPr>
              <a:t>Оплата по</a:t>
            </a:r>
            <a:r>
              <a:rPr lang="en-US" sz="1300">
                <a:latin typeface="Gilroy"/>
                <a:ea typeface="Verdana"/>
                <a:cs typeface="Arial"/>
              </a:rPr>
              <a:t> QR</a:t>
            </a:r>
            <a:r>
              <a:rPr lang="ru-RU" sz="1300">
                <a:latin typeface="Gilroy"/>
                <a:ea typeface="Verdana"/>
                <a:cs typeface="Arial"/>
              </a:rPr>
              <a:t>-коду (в т.ч. ЖКУ)</a:t>
            </a:r>
            <a:endParaRPr/>
          </a:p>
          <a:p>
            <a:pPr>
              <a:spcAft>
                <a:spcPts val="1200"/>
              </a:spcAft>
              <a:defRPr/>
            </a:pPr>
            <a:r>
              <a:rPr lang="ru-RU" sz="1300">
                <a:latin typeface="Gilroy"/>
                <a:ea typeface="Verdana"/>
                <a:cs typeface="Arial"/>
              </a:rPr>
              <a:t>Настройка шаблонов и автоплатежей</a:t>
            </a:r>
            <a:endParaRPr/>
          </a:p>
          <a:p>
            <a:pPr>
              <a:spcAft>
                <a:spcPts val="1200"/>
              </a:spcAft>
              <a:defRPr/>
            </a:pPr>
            <a:r>
              <a:rPr lang="ru-RU" sz="1300">
                <a:latin typeface="Gilroy"/>
                <a:ea typeface="Verdana"/>
                <a:cs typeface="Arial"/>
              </a:rPr>
              <a:t>Инвестиционные продукты</a:t>
            </a:r>
            <a:r>
              <a:rPr lang="en-US" sz="1300">
                <a:latin typeface="Gilroy"/>
                <a:ea typeface="Verdana"/>
                <a:cs typeface="Arial"/>
              </a:rPr>
              <a:t> </a:t>
            </a:r>
            <a:r>
              <a:rPr lang="ru-RU" sz="1300">
                <a:latin typeface="Gilroy"/>
                <a:ea typeface="Verdana"/>
                <a:cs typeface="Arial"/>
              </a:rPr>
              <a:t>и приложение «ПСБ Инвестиции» и др.</a:t>
            </a: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75385" y="314544"/>
            <a:ext cx="927035" cy="28230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09220" y="1118453"/>
            <a:ext cx="255443" cy="25672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09220" y="1477389"/>
            <a:ext cx="255443" cy="25672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09220" y="1831126"/>
            <a:ext cx="255443" cy="25672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09220" y="2184863"/>
            <a:ext cx="255443" cy="25672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09219" y="2528489"/>
            <a:ext cx="255443" cy="25672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1239" y="2870817"/>
            <a:ext cx="255443" cy="256721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 bwMode="auto">
          <a:xfrm rot="16199998">
            <a:off x="2024765" y="2371451"/>
            <a:ext cx="2537802" cy="5368888"/>
          </a:xfrm>
          <a:prstGeom prst="roundRect">
            <a:avLst>
              <a:gd name="adj" fmla="val 2906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" name="Рисунок 20" descr="C:\Users\TOLSTOPYATAYATV\AppData\Local\Microsoft\Windows\INetCache\Content.Word\Android.png"/>
          <p:cNvPicPr/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160230" y="4580017"/>
            <a:ext cx="1485462" cy="148546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7"/>
          <p:cNvSpPr txBox="1"/>
          <p:nvPr/>
        </p:nvSpPr>
        <p:spPr bwMode="auto">
          <a:xfrm>
            <a:off x="1190251" y="3974505"/>
            <a:ext cx="1425420" cy="490288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="horz" wrap="square" lIns="59893" tIns="59893" rIns="59893" bIns="59893" numCol="1" spcCol="3810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6891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>
                <a:solidFill>
                  <a:srgbClr val="2B2C84"/>
                </a:solidFill>
                <a:latin typeface="Gilroy"/>
                <a:ea typeface="Verdana"/>
                <a:cs typeface="Arial"/>
              </a:rPr>
              <a:t>Приложение </a:t>
            </a:r>
            <a:br>
              <a:rPr lang="en-US" sz="1200" b="1">
                <a:solidFill>
                  <a:srgbClr val="2B2C84"/>
                </a:solidFill>
                <a:latin typeface="Gilroy"/>
                <a:ea typeface="Verdana"/>
                <a:cs typeface="Arial"/>
              </a:rPr>
            </a:br>
            <a:r>
              <a:rPr lang="ru-RU" sz="1200" b="1">
                <a:solidFill>
                  <a:srgbClr val="2B2C84"/>
                </a:solidFill>
                <a:latin typeface="Gilroy"/>
                <a:ea typeface="Verdana"/>
                <a:cs typeface="Arial"/>
              </a:rPr>
              <a:t>для </a:t>
            </a:r>
            <a:r>
              <a:rPr lang="en-US" sz="1200" b="1">
                <a:solidFill>
                  <a:srgbClr val="2B2C84"/>
                </a:solidFill>
                <a:latin typeface="Gilroy"/>
                <a:ea typeface="Verdana"/>
                <a:cs typeface="Arial"/>
              </a:rPr>
              <a:t>Android</a:t>
            </a:r>
            <a:endParaRPr lang="ru-RU" sz="1200" b="1">
              <a:solidFill>
                <a:srgbClr val="2B2C84"/>
              </a:solidFill>
              <a:latin typeface="Gilroy"/>
              <a:ea typeface="Verdana"/>
              <a:cs typeface="Arial"/>
            </a:endParaRPr>
          </a:p>
        </p:txBody>
      </p:sp>
      <p:pic>
        <p:nvPicPr>
          <p:cNvPr id="23" name="Рисунок 22" descr="C:\Users\TOLSTOPYATAYATV\AppData\Local\Microsoft\Windows\INetCache\Content.Word\iOS.png"/>
          <p:cNvPicPr/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839527" y="4570624"/>
            <a:ext cx="1504247" cy="150424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39"/>
          <p:cNvSpPr txBox="1"/>
          <p:nvPr/>
        </p:nvSpPr>
        <p:spPr bwMode="auto">
          <a:xfrm>
            <a:off x="3918354" y="3974505"/>
            <a:ext cx="1425420" cy="490288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="horz" wrap="square" lIns="59893" tIns="59893" rIns="59893" bIns="59893" numCol="1" spcCol="3810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6891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>
                <a:solidFill>
                  <a:srgbClr val="2B2C84"/>
                </a:solidFill>
                <a:latin typeface="Gilroy"/>
                <a:ea typeface="Verdana"/>
                <a:cs typeface="Arial"/>
              </a:rPr>
              <a:t>Приложение </a:t>
            </a:r>
            <a:br>
              <a:rPr lang="en-US" sz="1200" b="1">
                <a:solidFill>
                  <a:srgbClr val="2B2C84"/>
                </a:solidFill>
                <a:latin typeface="Gilroy"/>
                <a:ea typeface="Verdana"/>
                <a:cs typeface="Arial"/>
              </a:rPr>
            </a:br>
            <a:r>
              <a:rPr lang="ru-RU" sz="1200" b="1">
                <a:solidFill>
                  <a:srgbClr val="2B2C84"/>
                </a:solidFill>
                <a:latin typeface="Gilroy"/>
                <a:ea typeface="Verdana"/>
                <a:cs typeface="Arial"/>
              </a:rPr>
              <a:t>для </a:t>
            </a:r>
            <a:r>
              <a:rPr lang="en-US" sz="1200" b="1">
                <a:solidFill>
                  <a:srgbClr val="2B2C84"/>
                </a:solidFill>
                <a:latin typeface="Gilroy"/>
                <a:ea typeface="Verdana"/>
                <a:cs typeface="Arial"/>
              </a:rPr>
              <a:t>iOS</a:t>
            </a:r>
            <a:endParaRPr lang="ru-RU" sz="1200" b="1">
              <a:solidFill>
                <a:srgbClr val="2B2C84"/>
              </a:solidFill>
              <a:latin typeface="Gilroy"/>
              <a:ea typeface="Verdana"/>
              <a:cs typeface="Arial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226238" y="388189"/>
            <a:ext cx="6126388" cy="61263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36015" y="3309921"/>
            <a:ext cx="4227214" cy="2113607"/>
          </a:xfrm>
          <a:prstGeom prst="rect">
            <a:avLst/>
          </a:prstGeom>
        </p:spPr>
      </p:pic>
      <p:sp>
        <p:nvSpPr>
          <p:cNvPr id="47" name="Фамилия  Имя Отчество…"/>
          <p:cNvSpPr txBox="1"/>
          <p:nvPr/>
        </p:nvSpPr>
        <p:spPr bwMode="auto">
          <a:xfrm>
            <a:off x="714096" y="1237362"/>
            <a:ext cx="4420898" cy="261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05632" y="5698330"/>
            <a:ext cx="1528479" cy="465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714096" y="5172172"/>
            <a:ext cx="5282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>
                <a:solidFill>
                  <a:srgbClr val="2B2C84"/>
                </a:solidFill>
                <a:latin typeface="Gilroy SemiBold"/>
                <a:ea typeface="Verdana"/>
              </a:rPr>
              <a:t>Мы создаем долгосрочные отношения с клиентами</a:t>
            </a:r>
            <a:endParaRPr/>
          </a:p>
        </p:txBody>
      </p:sp>
      <p:sp>
        <p:nvSpPr>
          <p:cNvPr id="48" name="psbank.ru">
            <a:hlinkClick r:id="rId4"/>
          </p:cNvPr>
          <p:cNvSpPr txBox="1"/>
          <p:nvPr/>
        </p:nvSpPr>
        <p:spPr bwMode="auto">
          <a:xfrm>
            <a:off x="10466374" y="5827394"/>
            <a:ext cx="1143000" cy="336399"/>
          </a:xfrm>
          <a:prstGeom prst="rect">
            <a:avLst/>
          </a:prstGeom>
          <a:ln w="3175">
            <a:miter lim="400000"/>
          </a:ln>
        </p:spPr>
        <p:txBody>
          <a:bodyPr wrap="square" lIns="59893" tIns="59893" rIns="59893" bIns="59893" anchor="ctr">
            <a:spAutoFit/>
          </a:bodyPr>
          <a:lstStyle>
            <a:lvl1pPr algn="r">
              <a:defRPr sz="2000">
                <a:solidFill>
                  <a:srgbClr val="1E1E8C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nn-NO" sz="1400" b="1">
                <a:solidFill>
                  <a:srgbClr val="2B2C84"/>
                </a:solidFill>
                <a:latin typeface="Gilroy SemiBold"/>
                <a:ea typeface="Verdana"/>
              </a:rPr>
              <a:t>psbank.ru</a:t>
            </a:r>
            <a:endParaRPr sz="1400" b="1">
              <a:solidFill>
                <a:srgbClr val="2B2C84"/>
              </a:solidFill>
              <a:latin typeface="Gilroy SemiBold"/>
              <a:ea typeface="Verdana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352674" y="597404"/>
            <a:ext cx="4810555" cy="48261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" name="Скругленный прямоугольник 173"/>
          <p:cNvSpPr/>
          <p:nvPr/>
        </p:nvSpPr>
        <p:spPr bwMode="auto">
          <a:xfrm>
            <a:off x="4366674" y="1362973"/>
            <a:ext cx="3233768" cy="4597879"/>
          </a:xfrm>
          <a:prstGeom prst="roundRect">
            <a:avLst>
              <a:gd name="adj" fmla="val 1458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5" name="Скругленный прямоугольник 174"/>
          <p:cNvSpPr/>
          <p:nvPr/>
        </p:nvSpPr>
        <p:spPr bwMode="auto">
          <a:xfrm>
            <a:off x="8085233" y="1362973"/>
            <a:ext cx="3233768" cy="4597879"/>
          </a:xfrm>
          <a:prstGeom prst="roundRect">
            <a:avLst>
              <a:gd name="adj" fmla="val 1458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47414" y="2470553"/>
            <a:ext cx="2070289" cy="10351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666970" y="2470552"/>
            <a:ext cx="2070289" cy="1035145"/>
          </a:xfrm>
          <a:prstGeom prst="rect">
            <a:avLst/>
          </a:prstGeom>
        </p:spPr>
      </p:pic>
      <p:sp>
        <p:nvSpPr>
          <p:cNvPr id="173" name="Скругленный прямоугольник 172"/>
          <p:cNvSpPr/>
          <p:nvPr/>
        </p:nvSpPr>
        <p:spPr bwMode="auto">
          <a:xfrm>
            <a:off x="648114" y="1362974"/>
            <a:ext cx="3233768" cy="4597879"/>
          </a:xfrm>
          <a:prstGeom prst="roundRect">
            <a:avLst>
              <a:gd name="adj" fmla="val 1458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29852" y="2470553"/>
            <a:ext cx="2070289" cy="10351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99672" y="331005"/>
            <a:ext cx="927035" cy="282307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 bwMode="auto">
          <a:xfrm>
            <a:off x="561855" y="272104"/>
            <a:ext cx="9807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ПСБ – универсальный, системно значимый банк с государственным участием</a:t>
            </a:r>
            <a:endParaRPr/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8285557" y="3769579"/>
            <a:ext cx="283311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800" b="1">
                <a:solidFill>
                  <a:srgbClr val="2B2C84"/>
                </a:solidFill>
                <a:latin typeface="Gilroy SemiBold"/>
                <a:ea typeface="Segoe UI Historic"/>
                <a:cs typeface="Segoe UI Historic"/>
              </a:rPr>
              <a:t>ЗНАЧИМО</a:t>
            </a:r>
            <a:endParaRPr/>
          </a:p>
          <a:p>
            <a:pPr algn="ctr">
              <a:spcBef>
                <a:spcPts val="0"/>
              </a:spcBef>
              <a:defRPr/>
            </a:pPr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Gilroy"/>
                <a:ea typeface="Segoe UI Historic"/>
                <a:cs typeface="Segoe UI Historic"/>
              </a:rPr>
              <a:t>включен в список стратегических предприятий России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46334" y="1729052"/>
            <a:ext cx="1674447" cy="1674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427774" y="1729053"/>
            <a:ext cx="1674447" cy="16744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864893" y="1729051"/>
            <a:ext cx="1674447" cy="16744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auto">
          <a:xfrm>
            <a:off x="1102545" y="3769579"/>
            <a:ext cx="232490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800" b="1">
                <a:solidFill>
                  <a:srgbClr val="2B2C84"/>
                </a:solidFill>
                <a:latin typeface="Gilroy SemiBold"/>
                <a:ea typeface="Segoe UI Historic"/>
                <a:cs typeface="Segoe UI Historic"/>
              </a:rPr>
              <a:t>НАДЕЖНО</a:t>
            </a:r>
            <a:endParaRPr/>
          </a:p>
          <a:p>
            <a:pPr algn="ctr">
              <a:spcBef>
                <a:spcPts val="0"/>
              </a:spcBef>
              <a:defRPr/>
            </a:pPr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Gilroy"/>
                <a:ea typeface="Segoe UI Historic"/>
                <a:cs typeface="Segoe UI Historic"/>
              </a:rPr>
              <a:t>опорный банк для осуществления гособоронзаказа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528763" y="3769413"/>
            <a:ext cx="290959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800" b="1">
                <a:solidFill>
                  <a:srgbClr val="2B2C84"/>
                </a:solidFill>
                <a:latin typeface="Gilroy SemiBold"/>
                <a:ea typeface="Segoe UI Historic"/>
                <a:cs typeface="Segoe UI Historic"/>
              </a:rPr>
              <a:t>СИСТЕМНО</a:t>
            </a:r>
            <a:endParaRPr/>
          </a:p>
          <a:p>
            <a:pPr algn="ctr">
              <a:spcBef>
                <a:spcPts val="0"/>
              </a:spcBef>
              <a:defRPr/>
            </a:pPr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Gilroy"/>
                <a:ea typeface="Segoe UI Historic"/>
                <a:cs typeface="Segoe UI Historic"/>
              </a:rPr>
              <a:t>банк с 25-летней</a:t>
            </a:r>
            <a:endParaRPr/>
          </a:p>
          <a:p>
            <a:pPr algn="ctr">
              <a:spcBef>
                <a:spcPts val="0"/>
              </a:spcBef>
              <a:defRPr/>
            </a:pPr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Gilroy"/>
                <a:ea typeface="Segoe UI Historic"/>
                <a:cs typeface="Segoe UI Historic"/>
              </a:rPr>
              <a:t>историей, для бизнеса</a:t>
            </a:r>
            <a:endParaRPr/>
          </a:p>
          <a:p>
            <a:pPr algn="ctr">
              <a:spcBef>
                <a:spcPts val="0"/>
              </a:spcBef>
              <a:defRPr/>
            </a:pPr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Gilroy"/>
                <a:ea typeface="Segoe UI Historic"/>
                <a:cs typeface="Segoe UI Historic"/>
              </a:rPr>
              <a:t>и людей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36837689" name="Рисунок 183683768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02723" y="926764"/>
            <a:ext cx="9245419" cy="5870841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 bwMode="auto">
          <a:xfrm>
            <a:off x="0" y="3737709"/>
            <a:ext cx="3507142" cy="158726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0" y="1635664"/>
            <a:ext cx="3507142" cy="158726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 bwMode="auto">
          <a:xfrm>
            <a:off x="639480" y="6308758"/>
            <a:ext cx="34459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5492">
              <a:defRPr/>
            </a:pPr>
            <a:r>
              <a:rPr lang="ru-RU" sz="900">
                <a:solidFill>
                  <a:schemeClr val="bg1">
                    <a:lumMod val="50000"/>
                  </a:schemeClr>
                </a:solidFill>
                <a:latin typeface="Gilroy"/>
                <a:ea typeface="Verdana"/>
                <a:cs typeface="Verdana"/>
              </a:rPr>
              <a:t>*ЗО – Запорожская область, ХО - Херсонская область</a:t>
            </a:r>
            <a:endParaRPr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75385" y="314544"/>
            <a:ext cx="927035" cy="282307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 bwMode="auto">
          <a:xfrm>
            <a:off x="561854" y="272104"/>
            <a:ext cx="10126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Большой масштаб для большой страны. </a:t>
            </a:r>
            <a:endParaRPr/>
          </a:p>
          <a:p>
            <a:pPr>
              <a:defRPr/>
            </a:pP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Присутствие ПСБ обеспечено в 79 регионах России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1555530" y="1944283"/>
            <a:ext cx="14093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4400" b="1">
                <a:solidFill>
                  <a:srgbClr val="EA5614"/>
                </a:solidFill>
                <a:latin typeface="Gilroy SemiBold"/>
              </a:rPr>
              <a:t>800</a:t>
            </a:r>
            <a:r>
              <a:rPr lang="ru-RU" sz="2800" b="1">
                <a:solidFill>
                  <a:srgbClr val="EA5614"/>
                </a:solidFill>
                <a:latin typeface="Gilroy SemiBold"/>
              </a:rPr>
              <a:t>+</a:t>
            </a:r>
            <a:endParaRPr lang="ru-RU">
              <a:latin typeface="Gilroy"/>
            </a:endParaRPr>
          </a:p>
          <a:p>
            <a:pPr>
              <a:defRPr/>
            </a:pPr>
            <a:r>
              <a:rPr lang="ru-RU" sz="1400">
                <a:latin typeface="Gilroy"/>
              </a:rPr>
              <a:t>офисов</a:t>
            </a:r>
            <a:endParaRPr/>
          </a:p>
        </p:txBody>
      </p:sp>
      <p:sp>
        <p:nvSpPr>
          <p:cNvPr id="36" name="TextBox 35"/>
          <p:cNvSpPr txBox="1"/>
          <p:nvPr/>
        </p:nvSpPr>
        <p:spPr bwMode="auto">
          <a:xfrm>
            <a:off x="1556306" y="3888719"/>
            <a:ext cx="18341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4400" b="1">
                <a:solidFill>
                  <a:srgbClr val="EA5614"/>
                </a:solidFill>
                <a:latin typeface="Gilroy SemiBold"/>
              </a:rPr>
              <a:t>10</a:t>
            </a:r>
            <a:r>
              <a:rPr lang="ru-RU" sz="1600" b="1">
                <a:solidFill>
                  <a:srgbClr val="EA5614"/>
                </a:solidFill>
                <a:latin typeface="Gilroy SemiBold"/>
              </a:rPr>
              <a:t> </a:t>
            </a:r>
            <a:r>
              <a:rPr lang="ru-RU" sz="3200" b="1">
                <a:solidFill>
                  <a:srgbClr val="EA5614"/>
                </a:solidFill>
                <a:latin typeface="Gilroy SemiBold"/>
              </a:rPr>
              <a:t>тыс.</a:t>
            </a:r>
            <a:r>
              <a:rPr lang="ru-RU" sz="2800" b="1">
                <a:solidFill>
                  <a:srgbClr val="EA5614"/>
                </a:solidFill>
                <a:latin typeface="Gilroy SemiBold"/>
              </a:rPr>
              <a:t>+</a:t>
            </a:r>
            <a:endParaRPr/>
          </a:p>
          <a:p>
            <a:pPr>
              <a:defRPr/>
            </a:pPr>
            <a:r>
              <a:rPr lang="ru-RU" sz="1400">
                <a:latin typeface="Gilroy"/>
              </a:rPr>
              <a:t>банкоматов</a:t>
            </a:r>
            <a:endParaRPr/>
          </a:p>
          <a:p>
            <a:pPr>
              <a:defRPr/>
            </a:pPr>
            <a:r>
              <a:rPr lang="ru-RU" sz="1400">
                <a:latin typeface="Gilroy"/>
              </a:rPr>
              <a:t>и терминалов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1257" y="4015712"/>
            <a:ext cx="922229" cy="9222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72730" y="1946368"/>
            <a:ext cx="982800" cy="982800"/>
          </a:xfrm>
          <a:prstGeom prst="rect">
            <a:avLst/>
          </a:prstGeom>
        </p:spPr>
      </p:pic>
      <p:sp>
        <p:nvSpPr>
          <p:cNvPr id="154" name="TextBox 153"/>
          <p:cNvSpPr txBox="1"/>
          <p:nvPr/>
        </p:nvSpPr>
        <p:spPr bwMode="auto">
          <a:xfrm>
            <a:off x="7823868" y="3904049"/>
            <a:ext cx="1261525" cy="198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70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</a:rPr>
              <a:t>СФО</a:t>
            </a:r>
            <a:endParaRPr sz="700">
              <a:solidFill>
                <a:schemeClr val="tx1">
                  <a:lumMod val="85000"/>
                  <a:lumOff val="15000"/>
                </a:schemeClr>
              </a:solidFill>
              <a:latin typeface="Gilroy"/>
            </a:endParaRPr>
          </a:p>
        </p:txBody>
      </p:sp>
      <p:sp>
        <p:nvSpPr>
          <p:cNvPr id="155" name="TextBox 154"/>
          <p:cNvSpPr txBox="1"/>
          <p:nvPr/>
        </p:nvSpPr>
        <p:spPr bwMode="auto">
          <a:xfrm>
            <a:off x="5947815" y="3526439"/>
            <a:ext cx="1261525" cy="198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70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</a:rPr>
              <a:t>СЗФО</a:t>
            </a:r>
            <a:endParaRPr sz="700">
              <a:solidFill>
                <a:schemeClr val="tx1">
                  <a:lumMod val="85000"/>
                  <a:lumOff val="15000"/>
                </a:schemeClr>
              </a:solidFill>
              <a:latin typeface="Gilroy"/>
            </a:endParaRPr>
          </a:p>
        </p:txBody>
      </p:sp>
      <p:sp>
        <p:nvSpPr>
          <p:cNvPr id="156" name="TextBox 155"/>
          <p:cNvSpPr txBox="1"/>
          <p:nvPr/>
        </p:nvSpPr>
        <p:spPr bwMode="auto">
          <a:xfrm>
            <a:off x="5380845" y="4454482"/>
            <a:ext cx="515639" cy="198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70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</a:rPr>
              <a:t>ПФО</a:t>
            </a:r>
            <a:endParaRPr sz="700">
              <a:solidFill>
                <a:schemeClr val="tx1">
                  <a:lumMod val="85000"/>
                  <a:lumOff val="15000"/>
                </a:schemeClr>
              </a:solidFill>
              <a:latin typeface="Gilroy"/>
            </a:endParaRPr>
          </a:p>
        </p:txBody>
      </p:sp>
      <p:sp>
        <p:nvSpPr>
          <p:cNvPr id="157" name="TextBox 156"/>
          <p:cNvSpPr txBox="1"/>
          <p:nvPr/>
        </p:nvSpPr>
        <p:spPr bwMode="auto">
          <a:xfrm>
            <a:off x="4886867" y="3798649"/>
            <a:ext cx="575787" cy="198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70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</a:rPr>
              <a:t>ЦФО</a:t>
            </a:r>
            <a:endParaRPr sz="700">
              <a:solidFill>
                <a:schemeClr val="tx1">
                  <a:lumMod val="85000"/>
                  <a:lumOff val="15000"/>
                </a:schemeClr>
              </a:solidFill>
              <a:latin typeface="Gilroy"/>
            </a:endParaRPr>
          </a:p>
        </p:txBody>
      </p:sp>
      <p:sp>
        <p:nvSpPr>
          <p:cNvPr id="158" name="TextBox 157"/>
          <p:cNvSpPr txBox="1"/>
          <p:nvPr/>
        </p:nvSpPr>
        <p:spPr bwMode="auto">
          <a:xfrm>
            <a:off x="8947883" y="3227326"/>
            <a:ext cx="1261525" cy="198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70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</a:rPr>
              <a:t>ДФО</a:t>
            </a:r>
            <a:endParaRPr sz="700">
              <a:solidFill>
                <a:schemeClr val="tx1">
                  <a:lumMod val="85000"/>
                  <a:lumOff val="15000"/>
                </a:schemeClr>
              </a:solidFill>
              <a:latin typeface="Gilroy"/>
            </a:endParaRPr>
          </a:p>
        </p:txBody>
      </p:sp>
      <p:sp>
        <p:nvSpPr>
          <p:cNvPr id="159" name="TextBox 158"/>
          <p:cNvSpPr txBox="1"/>
          <p:nvPr/>
        </p:nvSpPr>
        <p:spPr bwMode="auto">
          <a:xfrm>
            <a:off x="6538412" y="4014376"/>
            <a:ext cx="1261525" cy="198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70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</a:rPr>
              <a:t>УФО</a:t>
            </a:r>
            <a:endParaRPr sz="700">
              <a:solidFill>
                <a:schemeClr val="tx1">
                  <a:lumMod val="85000"/>
                  <a:lumOff val="15000"/>
                </a:schemeClr>
              </a:solidFill>
              <a:latin typeface="Gilroy"/>
            </a:endParaRPr>
          </a:p>
        </p:txBody>
      </p:sp>
      <p:sp>
        <p:nvSpPr>
          <p:cNvPr id="162" name="TextBox 161"/>
          <p:cNvSpPr txBox="1"/>
          <p:nvPr/>
        </p:nvSpPr>
        <p:spPr bwMode="auto">
          <a:xfrm>
            <a:off x="4216217" y="4776663"/>
            <a:ext cx="1030132" cy="198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70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</a:rPr>
              <a:t>ЮФО</a:t>
            </a:r>
            <a:endParaRPr sz="700">
              <a:solidFill>
                <a:schemeClr val="tx1">
                  <a:lumMod val="85000"/>
                  <a:lumOff val="15000"/>
                </a:schemeClr>
              </a:solidFill>
              <a:latin typeface="Gilroy"/>
            </a:endParaRP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7383113" y="4839456"/>
            <a:ext cx="174303" cy="175379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7629352" y="5287404"/>
            <a:ext cx="236711" cy="238172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8383740" y="4944343"/>
            <a:ext cx="236711" cy="238172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10420954" y="4524830"/>
            <a:ext cx="158361" cy="159339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10835245" y="4524830"/>
            <a:ext cx="312696" cy="314626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11420838" y="3143511"/>
            <a:ext cx="203683" cy="204940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11283096" y="2828154"/>
            <a:ext cx="236711" cy="238172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10262592" y="2984172"/>
            <a:ext cx="158361" cy="159339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10451851" y="2993278"/>
            <a:ext cx="382825" cy="385189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7644264" y="4776663"/>
            <a:ext cx="236711" cy="238172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8707299" y="4949364"/>
            <a:ext cx="309133" cy="311041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9852525" y="3742685"/>
            <a:ext cx="236711" cy="238172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10223416" y="3426285"/>
            <a:ext cx="236711" cy="238172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10144236" y="3856470"/>
            <a:ext cx="236711" cy="238172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9832005" y="4084545"/>
            <a:ext cx="236711" cy="238172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10161501" y="4328546"/>
            <a:ext cx="158361" cy="159339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9965121" y="4587177"/>
            <a:ext cx="158361" cy="159339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9612214" y="4248877"/>
            <a:ext cx="158361" cy="159339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11114280" y="2246362"/>
            <a:ext cx="158361" cy="159339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8048199" y="5321378"/>
            <a:ext cx="158361" cy="159339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7971032" y="4871262"/>
            <a:ext cx="312696" cy="314626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7485235" y="5005221"/>
            <a:ext cx="158361" cy="159339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8283728" y="4578315"/>
            <a:ext cx="236711" cy="238172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4745184" y="3301440"/>
            <a:ext cx="174303" cy="175379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4647592" y="4241606"/>
            <a:ext cx="236711" cy="238172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5562834" y="3558021"/>
            <a:ext cx="236711" cy="238172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5180606" y="3208391"/>
            <a:ext cx="331849" cy="333898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7528420" y="3648689"/>
            <a:ext cx="230353" cy="231776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5653702" y="2699478"/>
            <a:ext cx="236711" cy="238172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7071123" y="3331942"/>
            <a:ext cx="241269" cy="242760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6781736" y="3574716"/>
            <a:ext cx="158361" cy="159339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4516522" y="3704942"/>
            <a:ext cx="424572" cy="427193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5200022" y="3676327"/>
            <a:ext cx="158361" cy="159339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6955663" y="3895885"/>
            <a:ext cx="158361" cy="1593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5782739" y="3215150"/>
            <a:ext cx="236711" cy="238172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5298420" y="4063049"/>
            <a:ext cx="236711" cy="238172"/>
          </a:xfrm>
          <a:prstGeom prst="rect">
            <a:avLst/>
          </a:prstGeom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4121303" y="3177129"/>
            <a:ext cx="174303" cy="175379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6538315" y="4473211"/>
            <a:ext cx="236711" cy="238172"/>
          </a:xfrm>
          <a:prstGeom prst="rect">
            <a:avLst/>
          </a:prstGeom>
        </p:spPr>
      </p:pic>
      <p:pic>
        <p:nvPicPr>
          <p:cNvPr id="144" name="Рисунок 143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4729732" y="4762196"/>
            <a:ext cx="236711" cy="238172"/>
          </a:xfrm>
          <a:prstGeom prst="rect">
            <a:avLst/>
          </a:prstGeom>
        </p:spPr>
      </p:pic>
      <p:pic>
        <p:nvPicPr>
          <p:cNvPr id="145" name="Рисунок 144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4570704" y="4990753"/>
            <a:ext cx="158361" cy="159339"/>
          </a:xfrm>
          <a:prstGeom prst="rect">
            <a:avLst/>
          </a:prstGeom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4374324" y="5249383"/>
            <a:ext cx="158361" cy="159339"/>
          </a:xfrm>
          <a:prstGeom prst="rect">
            <a:avLst/>
          </a:prstGeom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5641184" y="4154693"/>
            <a:ext cx="158361" cy="159339"/>
          </a:xfrm>
          <a:prstGeom prst="rect">
            <a:avLst/>
          </a:prstGeom>
        </p:spPr>
      </p:pic>
      <p:pic>
        <p:nvPicPr>
          <p:cNvPr id="148" name="Рисунок 147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5835564" y="4418866"/>
            <a:ext cx="158361" cy="159339"/>
          </a:xfrm>
          <a:prstGeom prst="rect">
            <a:avLst/>
          </a:prstGeom>
        </p:spPr>
      </p:pic>
      <p:pic>
        <p:nvPicPr>
          <p:cNvPr id="149" name="Рисунок 148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6379952" y="4185455"/>
            <a:ext cx="158361" cy="159339"/>
          </a:xfrm>
          <a:prstGeom prst="rect">
            <a:avLst/>
          </a:prstGeom>
        </p:spPr>
      </p:pic>
      <p:pic>
        <p:nvPicPr>
          <p:cNvPr id="150" name="Рисунок 149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7197174" y="3739271"/>
            <a:ext cx="158361" cy="159339"/>
          </a:xfrm>
          <a:prstGeom prst="rect">
            <a:avLst/>
          </a:prstGeom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6029622" y="3293983"/>
            <a:ext cx="158361" cy="159339"/>
          </a:xfrm>
          <a:prstGeom prst="rect">
            <a:avLst/>
          </a:prstGeom>
        </p:spPr>
      </p:pic>
      <p:pic>
        <p:nvPicPr>
          <p:cNvPr id="152" name="Рисунок 151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4949544" y="4045312"/>
            <a:ext cx="158361" cy="159339"/>
          </a:xfrm>
          <a:prstGeom prst="rect">
            <a:avLst/>
          </a:prstGeom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3953352" y="4606199"/>
            <a:ext cx="158361" cy="159338"/>
          </a:xfrm>
          <a:prstGeom prst="rect">
            <a:avLst/>
          </a:prstGeom>
        </p:spPr>
      </p:pic>
      <p:pic>
        <p:nvPicPr>
          <p:cNvPr id="164" name="Рисунок 163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3989096" y="4385316"/>
            <a:ext cx="142212" cy="143091"/>
          </a:xfrm>
          <a:prstGeom prst="rect">
            <a:avLst/>
          </a:prstGeom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4511103" y="4464689"/>
            <a:ext cx="142212" cy="143091"/>
          </a:xfrm>
          <a:prstGeom prst="rect">
            <a:avLst/>
          </a:prstGeom>
        </p:spPr>
      </p:pic>
      <p:pic>
        <p:nvPicPr>
          <p:cNvPr id="166" name="Рисунок 165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4303217" y="4546670"/>
            <a:ext cx="142212" cy="143091"/>
          </a:xfrm>
          <a:prstGeom prst="rect">
            <a:avLst/>
          </a:prstGeom>
        </p:spPr>
      </p:pic>
      <p:pic>
        <p:nvPicPr>
          <p:cNvPr id="167" name="Рисунок 166"/>
          <p:cNvPicPr>
            <a:picLocks noChangeAspect="1"/>
          </p:cNvPicPr>
          <p:nvPr/>
        </p:nvPicPr>
        <p:blipFill>
          <a:blip r:embed="rId6"/>
          <a:srcRect l="10458" t="30400" r="62207" b="31736"/>
          <a:stretch/>
        </p:blipFill>
        <p:spPr bwMode="auto">
          <a:xfrm>
            <a:off x="4145110" y="4495003"/>
            <a:ext cx="142212" cy="143091"/>
          </a:xfrm>
          <a:prstGeom prst="rect">
            <a:avLst/>
          </a:prstGeom>
        </p:spPr>
      </p:pic>
      <p:sp>
        <p:nvSpPr>
          <p:cNvPr id="168" name="TextBox 167"/>
          <p:cNvSpPr txBox="1"/>
          <p:nvPr/>
        </p:nvSpPr>
        <p:spPr bwMode="auto">
          <a:xfrm>
            <a:off x="3674313" y="4609800"/>
            <a:ext cx="431191" cy="198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70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</a:rPr>
              <a:t>Крым</a:t>
            </a:r>
            <a:endParaRPr sz="700">
              <a:solidFill>
                <a:schemeClr val="tx1">
                  <a:lumMod val="85000"/>
                  <a:lumOff val="15000"/>
                </a:schemeClr>
              </a:solidFill>
              <a:latin typeface="Gilroy"/>
            </a:endParaRPr>
          </a:p>
        </p:txBody>
      </p:sp>
      <p:sp>
        <p:nvSpPr>
          <p:cNvPr id="169" name="TextBox 168"/>
          <p:cNvSpPr txBox="1"/>
          <p:nvPr/>
        </p:nvSpPr>
        <p:spPr bwMode="auto">
          <a:xfrm>
            <a:off x="4314288" y="4314958"/>
            <a:ext cx="472041" cy="198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700">
                <a:solidFill>
                  <a:schemeClr val="tx1">
                    <a:lumMod val="90000"/>
                    <a:lumOff val="5000"/>
                  </a:schemeClr>
                </a:solidFill>
                <a:latin typeface="Gilroy"/>
              </a:rPr>
              <a:t>ЛНР</a:t>
            </a:r>
            <a:endParaRPr sz="700">
              <a:solidFill>
                <a:schemeClr val="tx1">
                  <a:lumMod val="90000"/>
                  <a:lumOff val="5000"/>
                </a:schemeClr>
              </a:solidFill>
              <a:latin typeface="Gilroy"/>
            </a:endParaRPr>
          </a:p>
        </p:txBody>
      </p:sp>
      <p:sp>
        <p:nvSpPr>
          <p:cNvPr id="170" name="TextBox 169"/>
          <p:cNvSpPr txBox="1"/>
          <p:nvPr/>
        </p:nvSpPr>
        <p:spPr bwMode="auto">
          <a:xfrm>
            <a:off x="4104065" y="4241869"/>
            <a:ext cx="473481" cy="198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700">
                <a:solidFill>
                  <a:schemeClr val="tx1">
                    <a:lumMod val="90000"/>
                    <a:lumOff val="5000"/>
                  </a:schemeClr>
                </a:solidFill>
                <a:latin typeface="Gilroy"/>
              </a:rPr>
              <a:t>ДНР</a:t>
            </a:r>
            <a:endParaRPr sz="700">
              <a:solidFill>
                <a:schemeClr val="tx1">
                  <a:lumMod val="90000"/>
                  <a:lumOff val="5000"/>
                </a:schemeClr>
              </a:solidFill>
              <a:latin typeface="Gilroy"/>
            </a:endParaRPr>
          </a:p>
        </p:txBody>
      </p:sp>
      <p:sp>
        <p:nvSpPr>
          <p:cNvPr id="171" name="TextBox 170"/>
          <p:cNvSpPr txBox="1"/>
          <p:nvPr/>
        </p:nvSpPr>
        <p:spPr bwMode="auto">
          <a:xfrm>
            <a:off x="3936423" y="4180327"/>
            <a:ext cx="472041" cy="198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700">
                <a:solidFill>
                  <a:schemeClr val="tx1">
                    <a:lumMod val="90000"/>
                    <a:lumOff val="5000"/>
                  </a:schemeClr>
                </a:solidFill>
                <a:latin typeface="Gilroy"/>
              </a:rPr>
              <a:t>ХО</a:t>
            </a:r>
            <a:endParaRPr sz="700">
              <a:solidFill>
                <a:schemeClr val="tx1">
                  <a:lumMod val="90000"/>
                  <a:lumOff val="5000"/>
                </a:schemeClr>
              </a:solidFill>
              <a:latin typeface="Gilroy"/>
            </a:endParaRPr>
          </a:p>
        </p:txBody>
      </p:sp>
      <p:sp>
        <p:nvSpPr>
          <p:cNvPr id="172" name="TextBox 171"/>
          <p:cNvSpPr txBox="1"/>
          <p:nvPr/>
        </p:nvSpPr>
        <p:spPr bwMode="auto">
          <a:xfrm>
            <a:off x="3767658" y="4282421"/>
            <a:ext cx="473121" cy="198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700"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</a:rPr>
              <a:t>ЗО</a:t>
            </a:r>
            <a:endParaRPr sz="700">
              <a:solidFill>
                <a:schemeClr val="tx1">
                  <a:lumMod val="85000"/>
                  <a:lumOff val="15000"/>
                </a:schemeClr>
              </a:solidFill>
              <a:latin typeface="Gilro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Скругленный прямоугольник 63"/>
          <p:cNvSpPr/>
          <p:nvPr/>
        </p:nvSpPr>
        <p:spPr bwMode="auto">
          <a:xfrm>
            <a:off x="7464424" y="1179465"/>
            <a:ext cx="4041775" cy="4986385"/>
          </a:xfrm>
          <a:prstGeom prst="roundRect">
            <a:avLst>
              <a:gd name="adj" fmla="val 2401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903349" y="4509616"/>
            <a:ext cx="53131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00">
                <a:solidFill>
                  <a:srgbClr val="2B2C84"/>
                </a:solidFill>
                <a:latin typeface="Gilroy SemiBold"/>
                <a:ea typeface="Verdana"/>
                <a:cs typeface="Verdana"/>
              </a:rPr>
              <a:t>Бесплатное</a:t>
            </a:r>
            <a:r>
              <a:rPr lang="ru-RU" sz="1300">
                <a:latin typeface="Gilroy"/>
                <a:ea typeface="Verdana"/>
                <a:cs typeface="Verdana"/>
              </a:rPr>
              <a:t> смс о зачислении довольствия, </a:t>
            </a:r>
            <a:endParaRPr/>
          </a:p>
          <a:p>
            <a:pPr>
              <a:defRPr/>
            </a:pPr>
            <a:r>
              <a:rPr lang="ru-RU" sz="1300">
                <a:latin typeface="Gilroy"/>
                <a:ea typeface="Verdana"/>
                <a:cs typeface="Verdana"/>
              </a:rPr>
              <a:t>смс о расходных операциях – </a:t>
            </a:r>
            <a:r>
              <a:rPr lang="ru-RU" sz="1300">
                <a:latin typeface="Gilroy"/>
              </a:rPr>
              <a:t>59 ₽/мес.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903349" y="2152159"/>
            <a:ext cx="49884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300">
                <a:solidFill>
                  <a:srgbClr val="2B2C84"/>
                </a:solidFill>
                <a:latin typeface="Gilroy SemiBold"/>
                <a:ea typeface="Verdana"/>
                <a:cs typeface="Verdana"/>
              </a:rPr>
              <a:t>Бесплатные</a:t>
            </a:r>
            <a:r>
              <a:rPr lang="ru-RU" sz="1300">
                <a:latin typeface="Gilroy"/>
              </a:rPr>
              <a:t> переводы в другие банки до </a:t>
            </a:r>
            <a:r>
              <a:rPr lang="ru-RU" sz="1300">
                <a:solidFill>
                  <a:srgbClr val="2B2C84"/>
                </a:solidFill>
                <a:latin typeface="Gilroy SemiBold"/>
              </a:rPr>
              <a:t>100 000 ₽</a:t>
            </a:r>
            <a:r>
              <a:rPr lang="ru-RU" sz="1300">
                <a:solidFill>
                  <a:srgbClr val="2B2C84"/>
                </a:solidFill>
                <a:latin typeface="Gilroy SemiBold"/>
                <a:ea typeface="Verdana"/>
                <a:cs typeface="Verdana"/>
              </a:rPr>
              <a:t>/мес.</a:t>
            </a:r>
            <a:endParaRPr/>
          </a:p>
          <a:p>
            <a:pPr>
              <a:defRPr/>
            </a:pPr>
            <a:r>
              <a:rPr lang="ru-RU" sz="1300">
                <a:latin typeface="Gilroy"/>
              </a:rPr>
              <a:t>по номеру телефона</a:t>
            </a:r>
            <a:endParaRPr lang="ru-RU" sz="1300">
              <a:solidFill>
                <a:srgbClr val="2B2C84"/>
              </a:solidFill>
              <a:latin typeface="Gilroy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903349" y="1366340"/>
            <a:ext cx="56403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00">
                <a:solidFill>
                  <a:srgbClr val="2B2C84"/>
                </a:solidFill>
                <a:latin typeface="Gilroy SemiBold"/>
                <a:ea typeface="Verdana"/>
                <a:cs typeface="Verdana"/>
              </a:rPr>
              <a:t>Бесплатное</a:t>
            </a:r>
            <a:r>
              <a:rPr lang="ru-RU" sz="1300">
                <a:latin typeface="Gilroy"/>
                <a:ea typeface="Verdana"/>
                <a:cs typeface="Verdana"/>
              </a:rPr>
              <a:t> снятие наличных </a:t>
            </a:r>
            <a:r>
              <a:rPr lang="ru-RU" sz="1300">
                <a:latin typeface="Gilroy"/>
              </a:rPr>
              <a:t>в любых банкоматах до </a:t>
            </a:r>
            <a:r>
              <a:rPr lang="ru-RU" sz="1300">
                <a:solidFill>
                  <a:srgbClr val="2B2C84"/>
                </a:solidFill>
                <a:latin typeface="Gilroy SemiBold"/>
                <a:ea typeface="Verdana"/>
                <a:cs typeface="Verdana"/>
              </a:rPr>
              <a:t>1 млн ₽/мес.* </a:t>
            </a:r>
            <a:endParaRPr/>
          </a:p>
          <a:p>
            <a:pPr>
              <a:defRPr/>
            </a:pPr>
            <a:r>
              <a:rPr lang="ru-RU" sz="1300">
                <a:latin typeface="Gilroy"/>
                <a:ea typeface="Verdana"/>
                <a:cs typeface="Verdana"/>
              </a:rPr>
              <a:t>(до 30.06.2024 лимит увеличен до </a:t>
            </a:r>
            <a:r>
              <a:rPr lang="ru-RU" sz="1300">
                <a:solidFill>
                  <a:srgbClr val="2B2C84"/>
                </a:solidFill>
                <a:latin typeface="Gilroy SemiBold"/>
                <a:ea typeface="Verdana"/>
                <a:cs typeface="Verdana"/>
              </a:rPr>
              <a:t>3 млн ₽/мес</a:t>
            </a:r>
            <a:r>
              <a:rPr lang="ru-RU" sz="1300">
                <a:latin typeface="Gilroy"/>
              </a:rPr>
              <a:t>.</a:t>
            </a:r>
            <a:r>
              <a:rPr lang="ru-RU" sz="1300">
                <a:latin typeface="Gilroy"/>
                <a:ea typeface="Verdana"/>
                <a:cs typeface="Verdana"/>
              </a:rPr>
              <a:t>)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903349" y="2937978"/>
            <a:ext cx="28718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00">
                <a:solidFill>
                  <a:srgbClr val="2B2C84"/>
                </a:solidFill>
                <a:latin typeface="Gilroy SemiBold"/>
                <a:ea typeface="Verdana"/>
                <a:cs typeface="Verdana"/>
              </a:rPr>
              <a:t>4 бесплатные </a:t>
            </a:r>
            <a:r>
              <a:rPr lang="ru-RU" sz="1300">
                <a:latin typeface="Gilroy"/>
                <a:ea typeface="Verdana"/>
                <a:cs typeface="Verdana"/>
              </a:rPr>
              <a:t>дополнительные карты для вас и ваших близких</a:t>
            </a:r>
            <a:endParaRPr lang="ru-RU" sz="1300">
              <a:latin typeface="Gilroy SemiBold"/>
              <a:ea typeface="Verdana"/>
              <a:cs typeface="Verdana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903349" y="3723797"/>
            <a:ext cx="54543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00">
                <a:solidFill>
                  <a:srgbClr val="2B2C84"/>
                </a:solidFill>
                <a:latin typeface="Gilroy SemiBold"/>
                <a:ea typeface="Verdana"/>
                <a:cs typeface="Verdana"/>
              </a:rPr>
              <a:t>Бесплатные</a:t>
            </a:r>
            <a:r>
              <a:rPr lang="ru-RU" sz="1300">
                <a:latin typeface="Gilroy"/>
                <a:ea typeface="Verdana"/>
                <a:cs typeface="Verdana"/>
              </a:rPr>
              <a:t> переводы в другие банки до </a:t>
            </a:r>
            <a:r>
              <a:rPr lang="ru-RU" sz="1300">
                <a:solidFill>
                  <a:srgbClr val="2B2C84"/>
                </a:solidFill>
                <a:latin typeface="Gilroy SemiBold"/>
                <a:ea typeface="Verdana"/>
                <a:cs typeface="Verdana"/>
              </a:rPr>
              <a:t>100 000 ₽/мес.</a:t>
            </a:r>
            <a:endParaRPr/>
          </a:p>
          <a:p>
            <a:pPr>
              <a:defRPr/>
            </a:pPr>
            <a:r>
              <a:rPr lang="ru-RU" sz="1300">
                <a:latin typeface="Gilroy"/>
                <a:ea typeface="Verdana"/>
                <a:cs typeface="Verdana"/>
              </a:rPr>
              <a:t>по реквизитам счета*</a:t>
            </a:r>
            <a:endParaRPr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575385" y="314544"/>
            <a:ext cx="927035" cy="28230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 bwMode="auto">
          <a:xfrm>
            <a:off x="552121" y="272066"/>
            <a:ext cx="7163852" cy="39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Ключевые банковские преимущества карты </a:t>
            </a: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Segoe UI Light"/>
              </a:rPr>
              <a:t>«СВОи»</a:t>
            </a:r>
            <a:endParaRPr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9284" y="1340462"/>
            <a:ext cx="309086" cy="3106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9284" y="2132458"/>
            <a:ext cx="309086" cy="3106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9284" y="2914502"/>
            <a:ext cx="309086" cy="31063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9284" y="3699770"/>
            <a:ext cx="309086" cy="31063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9284" y="4480265"/>
            <a:ext cx="309086" cy="31063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9284" y="5227405"/>
            <a:ext cx="309086" cy="31063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43322" y="4329495"/>
            <a:ext cx="3776510" cy="1137129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 bwMode="auto">
          <a:xfrm>
            <a:off x="904730" y="5260760"/>
            <a:ext cx="563894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00">
                <a:solidFill>
                  <a:srgbClr val="2B2C84"/>
                </a:solidFill>
                <a:latin typeface="Gilroy SemiBold"/>
                <a:ea typeface="Verdana"/>
                <a:cs typeface="Verdana"/>
              </a:rPr>
              <a:t>Бесплатное</a:t>
            </a:r>
            <a:r>
              <a:rPr lang="ru-RU" sz="1300">
                <a:latin typeface="Gilroy"/>
                <a:ea typeface="Verdana"/>
                <a:cs typeface="Verdana"/>
              </a:rPr>
              <a:t> внесение наличных в банкоматах УБРиРа, СМП Банка, Мособлбанка, Альфа-Банка. В ВТБ и Сбербанке бесплатно только на карты «Мир» 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903349" y="6411667"/>
            <a:ext cx="691230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5492">
              <a:defRPr/>
            </a:pPr>
            <a:r>
              <a:rPr lang="ru-RU" sz="800">
                <a:solidFill>
                  <a:schemeClr val="bg1">
                    <a:lumMod val="50000"/>
                  </a:schemeClr>
                </a:solidFill>
                <a:latin typeface="Gilroy"/>
                <a:ea typeface="Verdana"/>
                <a:cs typeface="Verdana"/>
              </a:rPr>
              <a:t>*При зачислении довольствия на карту от 18 000 ₽/мес.</a:t>
            </a:r>
            <a:endParaRPr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791632" y="1784032"/>
            <a:ext cx="32591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>
                <a:solidFill>
                  <a:srgbClr val="2B2C84"/>
                </a:solidFill>
                <a:latin typeface="Gilroy SemiBold"/>
                <a:ea typeface="Verdana"/>
                <a:cs typeface="Verdana"/>
              </a:rPr>
              <a:t>«Бесплатная карта для зачисления</a:t>
            </a:r>
            <a:endParaRPr/>
          </a:p>
          <a:p>
            <a:pPr algn="ctr">
              <a:defRPr/>
            </a:pPr>
            <a:r>
              <a:rPr lang="ru-RU" sz="1400" i="1">
                <a:solidFill>
                  <a:srgbClr val="2B2C84"/>
                </a:solidFill>
                <a:latin typeface="Gilroy SemiBold"/>
                <a:ea typeface="Verdana"/>
                <a:cs typeface="Verdana"/>
              </a:rPr>
              <a:t>денежного довольствия и</a:t>
            </a:r>
            <a:endParaRPr/>
          </a:p>
          <a:p>
            <a:pPr algn="ctr">
              <a:defRPr/>
            </a:pPr>
            <a:r>
              <a:rPr lang="ru-RU" sz="1400" i="1">
                <a:solidFill>
                  <a:srgbClr val="2B2C84"/>
                </a:solidFill>
                <a:latin typeface="Gilroy SemiBold"/>
                <a:ea typeface="Verdana"/>
                <a:cs typeface="Verdana"/>
              </a:rPr>
              <a:t>любых социальных выплат»</a:t>
            </a:r>
            <a:endParaRPr lang="ru-RU" sz="1400" i="1">
              <a:latin typeface="Gilroy"/>
              <a:ea typeface="Verdana"/>
              <a:cs typeface="Verdana"/>
            </a:endParaRPr>
          </a:p>
        </p:txBody>
      </p:sp>
      <p:pic>
        <p:nvPicPr>
          <p:cNvPr id="857609438" name="Рисунок 85760943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946155" y="3044118"/>
            <a:ext cx="3020786" cy="19010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578069" y="4216239"/>
            <a:ext cx="1109224" cy="11092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 bwMode="auto">
          <a:xfrm>
            <a:off x="6563883" y="1172862"/>
            <a:ext cx="4938538" cy="4839741"/>
          </a:xfrm>
          <a:prstGeom prst="roundRect">
            <a:avLst>
              <a:gd name="adj" fmla="val 5018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57225" y="4154188"/>
            <a:ext cx="4695825" cy="1858416"/>
          </a:xfrm>
          <a:prstGeom prst="roundRect">
            <a:avLst>
              <a:gd name="adj" fmla="val 5018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3224238" y="1172863"/>
            <a:ext cx="2117219" cy="1858416"/>
          </a:xfrm>
          <a:prstGeom prst="roundRect">
            <a:avLst>
              <a:gd name="adj" fmla="val 5018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663024" y="1172863"/>
            <a:ext cx="2161116" cy="1858416"/>
          </a:xfrm>
          <a:prstGeom prst="roundRect">
            <a:avLst>
              <a:gd name="adj" fmla="val 5018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763208" y="2288779"/>
            <a:ext cx="2641575" cy="132078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 bwMode="auto">
          <a:xfrm>
            <a:off x="552121" y="272067"/>
            <a:ext cx="9609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Segoe UI Light"/>
              </a:rPr>
              <a:t>Выбирайте ежемесячный бонус по карте «СВОи»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738373" y="2275013"/>
            <a:ext cx="2010417" cy="909995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4357" tIns="54357" rIns="54357" bIns="54357" numCol="1" spcCol="38100" rtlCol="0" anchor="ctr">
            <a:spAutoFit/>
          </a:bodyPr>
          <a:lstStyle/>
          <a:p>
            <a:pPr algn="ctr" defTabSz="625492">
              <a:defRPr/>
            </a:pPr>
            <a:r>
              <a:rPr lang="ru-RU" sz="1300">
                <a:solidFill>
                  <a:srgbClr val="000000"/>
                </a:solidFill>
                <a:latin typeface="Gilroy"/>
                <a:ea typeface="Verdana"/>
                <a:cs typeface="Verdana"/>
              </a:rPr>
              <a:t>До </a:t>
            </a:r>
            <a:r>
              <a:rPr lang="ru-RU" sz="1300">
                <a:solidFill>
                  <a:srgbClr val="000000"/>
                </a:solidFill>
                <a:latin typeface="Gilroy SemiBold"/>
                <a:ea typeface="Verdana"/>
                <a:cs typeface="Verdana"/>
              </a:rPr>
              <a:t>10%</a:t>
            </a:r>
            <a:r>
              <a:rPr lang="ru-RU" sz="1300">
                <a:solidFill>
                  <a:srgbClr val="000000"/>
                </a:solidFill>
                <a:latin typeface="Gilroy"/>
                <a:ea typeface="Verdana"/>
                <a:cs typeface="Verdana"/>
              </a:rPr>
              <a:t> кешбэка:</a:t>
            </a:r>
            <a:endParaRPr lang="ru-RU" sz="1300" b="1">
              <a:solidFill>
                <a:srgbClr val="2B2C84"/>
              </a:solidFill>
              <a:latin typeface="Gilroy SemiBold"/>
              <a:ea typeface="Verdana"/>
              <a:cs typeface="Verdana"/>
            </a:endParaRPr>
          </a:p>
          <a:p>
            <a:pPr algn="ctr" defTabSz="625492">
              <a:defRPr/>
            </a:pPr>
            <a:r>
              <a:rPr lang="ru-RU" sz="1300">
                <a:solidFill>
                  <a:srgbClr val="000000"/>
                </a:solidFill>
                <a:latin typeface="Gilroy"/>
                <a:ea typeface="Verdana"/>
                <a:cs typeface="Verdana"/>
              </a:rPr>
              <a:t>авиа/жд билеты – 2%, АЗС – 3%, аптеки -4%, мобильная связь – 10%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456377" y="3344333"/>
            <a:ext cx="1015472" cy="540663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4357" tIns="54357" rIns="54357" bIns="54357" numCol="1" spcCol="38100" rtlCol="0" anchor="ctr">
            <a:spAutoFit/>
          </a:bodyPr>
          <a:lstStyle/>
          <a:p>
            <a:pPr algn="ctr" defTabSz="625492">
              <a:defRPr/>
            </a:pPr>
            <a:r>
              <a:rPr lang="ru-RU" sz="2800" b="1">
                <a:solidFill>
                  <a:schemeClr val="accent2"/>
                </a:solidFill>
                <a:latin typeface="Gilroy SemiBold"/>
                <a:ea typeface="Verdana"/>
                <a:cs typeface="Verdana"/>
              </a:rPr>
              <a:t>или</a:t>
            </a:r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>
            <a:off x="6684617" y="4261674"/>
            <a:ext cx="4696715" cy="428732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9893" tIns="59893" rIns="59893" bIns="59893" numCol="1" spcCol="38100" rtlCol="0" anchor="ctr">
            <a:spAutoFit/>
          </a:bodyPr>
          <a:lstStyle/>
          <a:p>
            <a:pPr algn="ctr" defTabSz="689173">
              <a:defRPr/>
            </a:pPr>
            <a:r>
              <a:rPr lang="ru-RU" sz="2000" b="1">
                <a:ln>
                  <a:solidFill>
                    <a:schemeClr val="bg1"/>
                  </a:solidFill>
                </a:ln>
                <a:solidFill>
                  <a:srgbClr val="2B2C84"/>
                </a:solidFill>
                <a:latin typeface="Gilroy Bold"/>
                <a:ea typeface="Verdana"/>
                <a:cs typeface="Verdana"/>
              </a:rPr>
              <a:t>Д</a:t>
            </a:r>
            <a:r>
              <a:rPr lang="ru-RU" sz="2000" b="1" i="0" u="none" strike="noStrike" cap="none" spc="0">
                <a:ln>
                  <a:solidFill>
                    <a:schemeClr val="bg1"/>
                  </a:solidFill>
                </a:ln>
                <a:solidFill>
                  <a:srgbClr val="2B2C84"/>
                </a:solidFill>
                <a:latin typeface="Gilroy Bold"/>
                <a:ea typeface="Verdana"/>
                <a:cs typeface="Verdana"/>
              </a:rPr>
              <a:t>о</a:t>
            </a:r>
            <a:r>
              <a:rPr lang="ru-RU" sz="2000" b="1" i="0" u="none" strike="noStrike" cap="none" spc="0">
                <a:ln>
                  <a:solidFill>
                    <a:schemeClr val="bg1"/>
                  </a:solidFill>
                </a:ln>
                <a:solidFill>
                  <a:srgbClr val="2B2C84"/>
                </a:solidFill>
                <a:latin typeface="Gilroy SemiBold"/>
                <a:ea typeface="Verdana"/>
                <a:cs typeface="Verdana"/>
              </a:rPr>
              <a:t>                                            </a:t>
            </a:r>
            <a:r>
              <a:rPr lang="ru-RU" sz="2000" b="1">
                <a:ln>
                  <a:solidFill>
                    <a:schemeClr val="bg1"/>
                  </a:solidFill>
                </a:ln>
                <a:solidFill>
                  <a:srgbClr val="2B2C84"/>
                </a:solidFill>
                <a:latin typeface="Gilroy Bold"/>
                <a:ea typeface="Verdana"/>
                <a:cs typeface="Verdana"/>
              </a:rPr>
              <a:t>₽/мес.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6736982" y="4691225"/>
            <a:ext cx="45679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9173">
              <a:defRPr/>
            </a:pPr>
            <a:r>
              <a:rPr lang="ru-RU" sz="1300">
                <a:solidFill>
                  <a:srgbClr val="000000"/>
                </a:solidFill>
                <a:latin typeface="Gilroy"/>
                <a:ea typeface="Verdana"/>
                <a:cs typeface="Verdana"/>
              </a:rPr>
              <a:t>возможный доход от кешбэка или процентов на остаток при любом выбранном ежемесячном бонусе</a:t>
            </a:r>
            <a:endParaRPr/>
          </a:p>
        </p:txBody>
      </p:sp>
      <p:sp>
        <p:nvSpPr>
          <p:cNvPr id="21" name="Шеврон 20"/>
          <p:cNvSpPr/>
          <p:nvPr/>
        </p:nvSpPr>
        <p:spPr bwMode="auto">
          <a:xfrm>
            <a:off x="5400187" y="3210656"/>
            <a:ext cx="458609" cy="884215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 w="3175" cap="flat">
            <a:solidFill>
              <a:schemeClr val="accent2">
                <a:lumMod val="60000"/>
                <a:lumOff val="40000"/>
              </a:schemeClr>
            </a:solidFill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9893" tIns="59893" rIns="59893" bIns="59893" numCol="1" spcCol="38100" rtlCol="0" anchor="ctr">
            <a:spAutoFit/>
          </a:bodyPr>
          <a:lstStyle/>
          <a:p>
            <a:pPr marL="0" marR="0" indent="0" algn="ctr" defTabSz="6891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200" b="0" i="0" u="none" strike="noStrike" cap="none" spc="0">
              <a:ln>
                <a:noFill/>
              </a:ln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068549" y="5290754"/>
            <a:ext cx="1963809" cy="509885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4357" tIns="54357" rIns="54357" bIns="54357" numCol="1" spcCol="38100" rtlCol="0" anchor="ctr">
            <a:spAutoFit/>
          </a:bodyPr>
          <a:lstStyle/>
          <a:p>
            <a:pPr algn="ctr" defTabSz="625492">
              <a:defRPr/>
            </a:pPr>
            <a:r>
              <a:rPr lang="ru-RU" sz="1300">
                <a:latin typeface="Gilroy SemiBold"/>
                <a:ea typeface="Verdana"/>
                <a:cs typeface="Verdana"/>
              </a:rPr>
              <a:t>6%</a:t>
            </a:r>
            <a:r>
              <a:rPr lang="ru-RU" sz="1300">
                <a:latin typeface="Gilroy"/>
                <a:ea typeface="Verdana"/>
                <a:cs typeface="Verdana"/>
              </a:rPr>
              <a:t> </a:t>
            </a:r>
            <a:r>
              <a:rPr lang="ru-RU" sz="1300">
                <a:solidFill>
                  <a:srgbClr val="000000"/>
                </a:solidFill>
                <a:latin typeface="Gilroy"/>
                <a:ea typeface="Verdana"/>
                <a:cs typeface="Verdana"/>
              </a:rPr>
              <a:t>годовых на остаток*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552121" y="6301296"/>
            <a:ext cx="34459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5492">
              <a:defRPr/>
            </a:pPr>
            <a:r>
              <a:rPr lang="ru-RU" sz="900">
                <a:solidFill>
                  <a:schemeClr val="bg1">
                    <a:lumMod val="50000"/>
                  </a:schemeClr>
                </a:solidFill>
                <a:latin typeface="Gilroy"/>
                <a:ea typeface="Verdana"/>
                <a:cs typeface="Verdana"/>
              </a:rPr>
              <a:t>*При общей сумме покупок по карте от 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Gilroy"/>
                <a:ea typeface="Verdana"/>
                <a:cs typeface="Verdana"/>
              </a:rPr>
              <a:t>10</a:t>
            </a:r>
            <a:r>
              <a:rPr lang="ru-RU" sz="900">
                <a:solidFill>
                  <a:schemeClr val="bg1">
                    <a:lumMod val="50000"/>
                  </a:schemeClr>
                </a:solidFill>
                <a:latin typeface="Gilroy"/>
                <a:ea typeface="Verdana"/>
                <a:cs typeface="Verdana"/>
              </a:rPr>
              <a:t> 000 ₽/мес.</a:t>
            </a:r>
            <a:endParaRPr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75385" y="314544"/>
            <a:ext cx="927035" cy="282307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>
            <a:cxnSpLocks/>
          </p:cNvCxnSpPr>
          <p:nvPr/>
        </p:nvCxnSpPr>
        <p:spPr bwMode="auto">
          <a:xfrm>
            <a:off x="3320499" y="3639636"/>
            <a:ext cx="203255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cxnSpLocks/>
          </p:cNvCxnSpPr>
          <p:nvPr/>
        </p:nvCxnSpPr>
        <p:spPr bwMode="auto">
          <a:xfrm>
            <a:off x="652879" y="3639636"/>
            <a:ext cx="189982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 bwMode="auto">
          <a:xfrm>
            <a:off x="3552754" y="2274031"/>
            <a:ext cx="1519568" cy="709940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4357" tIns="54357" rIns="54357" bIns="54357" numCol="1" spcCol="38100" rtlCol="0" anchor="ctr">
            <a:spAutoFit/>
          </a:bodyPr>
          <a:lstStyle/>
          <a:p>
            <a:pPr algn="ctr" defTabSz="625492">
              <a:defRPr/>
            </a:pPr>
            <a:r>
              <a:rPr lang="ru-RU" sz="1300">
                <a:latin typeface="Gilroy SemiBold"/>
                <a:ea typeface="Verdana"/>
                <a:cs typeface="Verdana"/>
              </a:rPr>
              <a:t>1%</a:t>
            </a:r>
            <a:r>
              <a:rPr lang="ru-RU" sz="1300">
                <a:latin typeface="Gilroy"/>
                <a:ea typeface="Verdana"/>
                <a:cs typeface="Verdana"/>
              </a:rPr>
              <a:t> </a:t>
            </a:r>
            <a:r>
              <a:rPr lang="ru-RU" sz="1300">
                <a:solidFill>
                  <a:srgbClr val="000000"/>
                </a:solidFill>
                <a:latin typeface="Gilroy"/>
                <a:ea typeface="Verdana"/>
                <a:cs typeface="Verdana"/>
              </a:rPr>
              <a:t>кешбэка </a:t>
            </a:r>
            <a:br>
              <a:rPr lang="ru-RU" sz="1300">
                <a:solidFill>
                  <a:srgbClr val="000000"/>
                </a:solidFill>
                <a:latin typeface="Gilroy"/>
                <a:ea typeface="Verdana"/>
                <a:cs typeface="Verdana"/>
              </a:rPr>
            </a:br>
            <a:r>
              <a:rPr lang="ru-RU" sz="1300">
                <a:solidFill>
                  <a:srgbClr val="000000"/>
                </a:solidFill>
                <a:latin typeface="Gilroy"/>
                <a:ea typeface="Verdana"/>
                <a:cs typeface="Verdana"/>
              </a:rPr>
              <a:t>на все остальные</a:t>
            </a:r>
            <a:r>
              <a:rPr lang="en-US" sz="1300">
                <a:solidFill>
                  <a:srgbClr val="000000"/>
                </a:solidFill>
                <a:latin typeface="Gilroy"/>
                <a:ea typeface="Verdana"/>
                <a:cs typeface="Verdana"/>
              </a:rPr>
              <a:t> </a:t>
            </a:r>
            <a:br>
              <a:rPr lang="en-US" sz="1300">
                <a:solidFill>
                  <a:srgbClr val="000000"/>
                </a:solidFill>
                <a:latin typeface="Gilroy"/>
                <a:ea typeface="Verdana"/>
                <a:cs typeface="Verdana"/>
              </a:rPr>
            </a:br>
            <a:r>
              <a:rPr lang="ru-RU" sz="1300">
                <a:solidFill>
                  <a:srgbClr val="000000"/>
                </a:solidFill>
                <a:latin typeface="Gilroy"/>
                <a:ea typeface="Verdana"/>
                <a:cs typeface="Verdana"/>
              </a:rPr>
              <a:t>категории*</a:t>
            </a:r>
            <a:endParaRPr/>
          </a:p>
        </p:txBody>
      </p:sp>
      <p:sp>
        <p:nvSpPr>
          <p:cNvPr id="30" name="TextBox 29"/>
          <p:cNvSpPr txBox="1"/>
          <p:nvPr/>
        </p:nvSpPr>
        <p:spPr bwMode="auto">
          <a:xfrm>
            <a:off x="2713285" y="1512188"/>
            <a:ext cx="63030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defRPr/>
            </a:pPr>
            <a:r>
              <a:rPr lang="ru-RU" sz="6000" b="1" baseline="-25000">
                <a:solidFill>
                  <a:schemeClr val="accent2"/>
                </a:solidFill>
                <a:latin typeface="Verdana"/>
                <a:ea typeface="Verdana"/>
              </a:rPr>
              <a:t>+</a:t>
            </a:r>
            <a:endParaRPr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967504" y="1451250"/>
            <a:ext cx="2099282" cy="2099282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 bwMode="auto">
          <a:xfrm>
            <a:off x="7468505" y="3565450"/>
            <a:ext cx="3399273" cy="132343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821532">
              <a:defRPr/>
            </a:pPr>
            <a:r>
              <a:rPr lang="ru-RU" sz="8000">
                <a:ln>
                  <a:solidFill>
                    <a:schemeClr val="bg1"/>
                  </a:solidFill>
                </a:ln>
                <a:solidFill>
                  <a:srgbClr val="4848C4"/>
                </a:solidFill>
                <a:latin typeface="Gilroy Bold"/>
              </a:rPr>
              <a:t>5000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43300" y="1420990"/>
            <a:ext cx="1344707" cy="8586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950333" y="1420990"/>
            <a:ext cx="772881" cy="8587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621861" y="4413077"/>
            <a:ext cx="930893" cy="8587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8028660" name="Прямоугольник 13"/>
          <p:cNvSpPr/>
          <p:nvPr/>
        </p:nvSpPr>
        <p:spPr bwMode="auto">
          <a:xfrm>
            <a:off x="552120" y="272066"/>
            <a:ext cx="9619515" cy="39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Segoe UI Light"/>
              </a:rPr>
              <a:t>Акция «Кешбэк для СВОих»</a:t>
            </a:r>
            <a:endParaRPr/>
          </a:p>
        </p:txBody>
      </p:sp>
      <p:pic>
        <p:nvPicPr>
          <p:cNvPr id="671476814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575384" y="314543"/>
            <a:ext cx="927034" cy="282306"/>
          </a:xfrm>
          <a:prstGeom prst="rect">
            <a:avLst/>
          </a:prstGeom>
        </p:spPr>
      </p:pic>
      <p:sp>
        <p:nvSpPr>
          <p:cNvPr id="1470526705" name="TextBox 27"/>
          <p:cNvSpPr txBox="1"/>
          <p:nvPr/>
        </p:nvSpPr>
        <p:spPr bwMode="auto">
          <a:xfrm>
            <a:off x="552120" y="1384110"/>
            <a:ext cx="7911738" cy="4589633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4356" tIns="54356" rIns="54356" bIns="54356" numCol="1" spcCol="38099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rgbClr val="000000"/>
                </a:solidFill>
                <a:latin typeface="Gilroy"/>
                <a:cs typeface="Gilroy"/>
              </a:rPr>
              <a:t>С </a:t>
            </a:r>
            <a:r>
              <a:rPr lang="ru-RU" sz="1400" b="1" i="0" u="none" strike="noStrike" cap="none" spc="0">
                <a:solidFill>
                  <a:srgbClr val="2B2C84"/>
                </a:solidFill>
                <a:latin typeface="Gilroy"/>
                <a:cs typeface="Gilroy"/>
              </a:rPr>
              <a:t>1 марта по 31 мая 2024 г.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Gilroy"/>
                <a:cs typeface="Gilroy"/>
              </a:rPr>
              <a:t> получайте кешбэк </a:t>
            </a:r>
            <a:r>
              <a:rPr lang="ru-RU" sz="1400" b="1" i="0" u="none" strike="noStrike" cap="none" spc="0">
                <a:solidFill>
                  <a:srgbClr val="2B2C84"/>
                </a:solidFill>
                <a:latin typeface="Gilroy"/>
                <a:cs typeface="Gilroy"/>
              </a:rPr>
              <a:t>100%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Gilroy"/>
                <a:cs typeface="Gilroy"/>
              </a:rPr>
              <a:t> за оплату сотовой связи, выполнив несколько условий:</a:t>
            </a:r>
            <a:endParaRPr sz="1400" b="0" i="0" u="none" strike="noStrike" cap="none" spc="0">
              <a:solidFill>
                <a:srgbClr val="000000"/>
              </a:solidFill>
              <a:latin typeface="Gilroy"/>
              <a:cs typeface="Gilroy"/>
            </a:endParaRPr>
          </a:p>
          <a:p>
            <a:pPr marL="228806" indent="-228806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400" b="0" i="0" u="none" strike="noStrike" cap="none" spc="0">
                <a:solidFill>
                  <a:srgbClr val="000000"/>
                </a:solidFill>
                <a:latin typeface="Gilroy"/>
                <a:cs typeface="Gilroy"/>
              </a:rPr>
              <a:t>получайте единовременно довольствие/соц. выплаты на карту ПСБ от 18 000 ₽ в месяц;</a:t>
            </a:r>
            <a:endParaRPr sz="1400" b="0" i="0" u="none" strike="noStrike" cap="none" spc="0">
              <a:solidFill>
                <a:srgbClr val="000000"/>
              </a:solidFill>
              <a:latin typeface="Gilroy"/>
              <a:cs typeface="Gilroy"/>
            </a:endParaRPr>
          </a:p>
          <a:p>
            <a:pPr marL="228806" indent="-228806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400" b="0" i="0" u="none" strike="noStrike" cap="none" spc="0">
                <a:solidFill>
                  <a:srgbClr val="000000"/>
                </a:solidFill>
                <a:latin typeface="Gilroy"/>
                <a:cs typeface="Gilroy"/>
              </a:rPr>
              <a:t>совершайте покупки по карте от 10 000 ₽ в месяц.</a:t>
            </a:r>
            <a:endParaRPr sz="1400" b="0" i="0" u="none" strike="noStrike" cap="none" spc="0">
              <a:solidFill>
                <a:srgbClr val="000000"/>
              </a:solidFill>
              <a:latin typeface="Gilroy"/>
              <a:cs typeface="Gilroy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 b="0" i="0" u="none" strike="noStrike" cap="none" spc="0">
              <a:solidFill>
                <a:srgbClr val="000000"/>
              </a:solidFill>
              <a:latin typeface="Gilroy"/>
              <a:cs typeface="Gilroy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 b="0" i="0" u="none" strike="noStrike" cap="none" spc="0">
              <a:solidFill>
                <a:srgbClr val="000000"/>
              </a:solidFill>
              <a:latin typeface="Gilroy"/>
              <a:cs typeface="Gilroy"/>
            </a:endParaRPr>
          </a:p>
          <a:p>
            <a:pPr>
              <a:defRPr/>
            </a:pPr>
            <a:r>
              <a:rPr lang="ru-RU" sz="1400" b="0" i="0" u="none" strike="noStrike" cap="none" spc="0">
                <a:solidFill>
                  <a:srgbClr val="000000"/>
                </a:solidFill>
                <a:latin typeface="Gilroy"/>
                <a:cs typeface="Gilroy"/>
              </a:rPr>
              <a:t>Начисление кешбэка проходит в конце месяца, следующего за отчетным. Кешбэк начисляется в баллах, которые можно обменять на рубли (1/1) в любое время и в любом количестве в мобильном приложении или интернет-банке ПСБ. Максимальное начисление кешбэка в рамках акции - </a:t>
            </a:r>
            <a:r>
              <a:rPr lang="ru-RU" sz="1400" b="1" i="0" u="none" strike="noStrike" cap="none" spc="0">
                <a:solidFill>
                  <a:srgbClr val="2B2C84"/>
                </a:solidFill>
                <a:latin typeface="Gilroy"/>
                <a:cs typeface="Gilroy"/>
              </a:rPr>
              <a:t>2000 </a:t>
            </a:r>
            <a:r>
              <a:rPr lang="ru-RU" sz="1400" b="1" i="0" u="none" strike="noStrike" cap="none" spc="0">
                <a:solidFill>
                  <a:srgbClr val="2B2C84"/>
                </a:solidFill>
                <a:latin typeface="Gilroy"/>
                <a:ea typeface="Gilroy"/>
                <a:cs typeface="Gilroy"/>
              </a:rPr>
              <a:t>₽ в месяц</a:t>
            </a:r>
            <a:r>
              <a:rPr lang="ru-RU" sz="1400" b="1" i="0" u="none" strike="noStrike" cap="none" spc="0">
                <a:solidFill>
                  <a:srgbClr val="2B2C84"/>
                </a:solidFill>
                <a:latin typeface="Gilroy"/>
                <a:cs typeface="Gilroy"/>
              </a:rPr>
              <a:t>.</a:t>
            </a:r>
            <a:endParaRPr lang="ru-RU" sz="1400" b="0" i="0" u="none" strike="noStrike" cap="none" spc="0">
              <a:solidFill>
                <a:srgbClr val="000000"/>
              </a:solidFill>
              <a:latin typeface="Gilroy"/>
              <a:cs typeface="Gilroy"/>
            </a:endParaRPr>
          </a:p>
          <a:p>
            <a:pPr>
              <a:defRPr/>
            </a:pPr>
            <a:endParaRPr lang="ru-RU" sz="1400" b="0" i="0" u="none" strike="noStrike" cap="none" spc="0">
              <a:solidFill>
                <a:srgbClr val="000000"/>
              </a:solidFill>
              <a:latin typeface="Gilroy"/>
              <a:cs typeface="Gilroy"/>
            </a:endParaRPr>
          </a:p>
          <a:p>
            <a:pPr>
              <a:defRPr/>
            </a:pPr>
            <a:endParaRPr lang="ru-RU" sz="1400" b="0" i="0" u="none" strike="noStrike" cap="none" spc="0">
              <a:solidFill>
                <a:srgbClr val="000000"/>
              </a:solidFill>
              <a:latin typeface="Gilroy"/>
              <a:cs typeface="Gilroy"/>
            </a:endParaRPr>
          </a:p>
          <a:p>
            <a:pPr>
              <a:defRPr/>
            </a:pPr>
            <a:endParaRPr lang="ru-RU" sz="1400" b="0" i="0" u="none" strike="noStrike" cap="none" spc="0">
              <a:solidFill>
                <a:srgbClr val="000000"/>
              </a:solidFill>
              <a:latin typeface="Gilroy"/>
              <a:cs typeface="Gilroy"/>
            </a:endParaRPr>
          </a:p>
          <a:p>
            <a:pPr>
              <a:defRPr/>
            </a:pPr>
            <a:endParaRPr lang="ru-RU" sz="1400" b="0" i="0" u="none" strike="noStrike" cap="none" spc="0">
              <a:solidFill>
                <a:srgbClr val="000000"/>
              </a:solidFill>
              <a:latin typeface="Gilroy"/>
              <a:cs typeface="Gilroy"/>
            </a:endParaRPr>
          </a:p>
          <a:p>
            <a:pPr>
              <a:defRPr/>
            </a:pPr>
            <a:endParaRPr lang="ru-RU" sz="1400" b="0" i="0" u="none" strike="noStrike" cap="none" spc="0">
              <a:solidFill>
                <a:srgbClr val="000000"/>
              </a:solidFill>
              <a:latin typeface="Gilroy"/>
              <a:cs typeface="Gilroy"/>
            </a:endParaRPr>
          </a:p>
          <a:p>
            <a:pPr>
              <a:defRPr/>
            </a:pPr>
            <a:endParaRPr lang="ru-RU" sz="1400" b="0" i="0" u="none" strike="noStrike" cap="none" spc="0">
              <a:solidFill>
                <a:srgbClr val="000000"/>
              </a:solidFill>
              <a:latin typeface="Gilroy"/>
              <a:cs typeface="Gilroy"/>
            </a:endParaRPr>
          </a:p>
          <a:p>
            <a:pPr>
              <a:defRPr/>
            </a:pPr>
            <a:endParaRPr lang="ru-RU" sz="1400" b="0" i="0" u="none" strike="noStrike" cap="none" spc="0">
              <a:solidFill>
                <a:srgbClr val="000000"/>
              </a:solidFill>
              <a:latin typeface="Gilroy"/>
              <a:cs typeface="Gilroy"/>
            </a:endParaRPr>
          </a:p>
          <a:p>
            <a:pPr>
              <a:defRPr/>
            </a:pPr>
            <a:r>
              <a:rPr lang="ru-RU" sz="1400" b="1">
                <a:solidFill>
                  <a:srgbClr val="2B2C84"/>
                </a:solidFill>
                <a:latin typeface="Gilroy"/>
                <a:cs typeface="Gilroy"/>
              </a:rPr>
              <a:t>Для начисления кешбэка:</a:t>
            </a:r>
            <a:endParaRPr/>
          </a:p>
          <a:p>
            <a:pPr marL="239821" indent="-23982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400" b="0" i="0" u="none" strike="noStrike" cap="none" spc="0">
                <a:solidFill>
                  <a:srgbClr val="000000"/>
                </a:solidFill>
                <a:latin typeface="Gilroy"/>
                <a:ea typeface="Gilroy"/>
                <a:cs typeface="Gilroy"/>
              </a:rPr>
              <a:t>подключитесь к программе лояльности «Кешбэк»;</a:t>
            </a:r>
            <a:endParaRPr sz="1400" b="0" i="0" u="none" strike="noStrike" cap="none" spc="0">
              <a:solidFill>
                <a:srgbClr val="000000"/>
              </a:solidFill>
              <a:latin typeface="Gilroy"/>
              <a:cs typeface="Gilroy"/>
            </a:endParaRPr>
          </a:p>
          <a:p>
            <a:pPr marL="239821" indent="-23982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400" b="0" i="0" u="none" strike="noStrike" cap="none" spc="0">
                <a:solidFill>
                  <a:srgbClr val="000000"/>
                </a:solidFill>
                <a:latin typeface="Gilroy"/>
                <a:ea typeface="Gilroy"/>
                <a:cs typeface="Gilroy"/>
              </a:rPr>
              <a:t>предоставьте согласие на обработку перс. данных, при получении карты.</a:t>
            </a:r>
            <a:endParaRPr sz="1400" b="0" i="0" u="none" strike="noStrike" cap="none" spc="0">
              <a:solidFill>
                <a:srgbClr val="000000"/>
              </a:solidFill>
              <a:latin typeface="Gilroy"/>
              <a:cs typeface="Gilroy"/>
            </a:endParaRPr>
          </a:p>
          <a:p>
            <a:pPr>
              <a:defRPr/>
            </a:pPr>
            <a:endParaRPr lang="ru-RU" sz="1400" b="0" i="0" u="none" strike="noStrike" cap="none" spc="0">
              <a:solidFill>
                <a:srgbClr val="000000"/>
              </a:solidFill>
              <a:latin typeface="Gilroy"/>
              <a:cs typeface="Gilroy"/>
            </a:endParaRPr>
          </a:p>
        </p:txBody>
      </p:sp>
      <p:grpSp>
        <p:nvGrpSpPr>
          <p:cNvPr id="86688667" name="Группа 2"/>
          <p:cNvGrpSpPr/>
          <p:nvPr/>
        </p:nvGrpSpPr>
        <p:grpSpPr bwMode="auto">
          <a:xfrm>
            <a:off x="8873745" y="843853"/>
            <a:ext cx="2768586" cy="5707550"/>
            <a:chOff x="310764" y="994363"/>
            <a:chExt cx="2768586" cy="5707550"/>
          </a:xfrm>
        </p:grpSpPr>
        <p:grpSp>
          <p:nvGrpSpPr>
            <p:cNvPr id="78619323" name="Группа 20"/>
            <p:cNvGrpSpPr/>
            <p:nvPr/>
          </p:nvGrpSpPr>
          <p:grpSpPr bwMode="auto">
            <a:xfrm>
              <a:off x="310764" y="994363"/>
              <a:ext cx="2768586" cy="5707550"/>
              <a:chOff x="3284391" y="1047020"/>
              <a:chExt cx="2519887" cy="5194847"/>
            </a:xfrm>
          </p:grpSpPr>
          <p:grpSp>
            <p:nvGrpSpPr>
              <p:cNvPr id="1674552713" name="Группа 22"/>
              <p:cNvGrpSpPr/>
              <p:nvPr/>
            </p:nvGrpSpPr>
            <p:grpSpPr bwMode="auto">
              <a:xfrm>
                <a:off x="3284391" y="1047020"/>
                <a:ext cx="2519887" cy="5194847"/>
                <a:chOff x="3284391" y="1047020"/>
                <a:chExt cx="2519887" cy="5194847"/>
              </a:xfrm>
            </p:grpSpPr>
            <p:grpSp>
              <p:nvGrpSpPr>
                <p:cNvPr id="1747395287" name="Группа 24"/>
                <p:cNvGrpSpPr/>
                <p:nvPr/>
              </p:nvGrpSpPr>
              <p:grpSpPr bwMode="auto">
                <a:xfrm>
                  <a:off x="3284391" y="1047020"/>
                  <a:ext cx="2519887" cy="5194847"/>
                  <a:chOff x="3401069" y="825639"/>
                  <a:chExt cx="2519887" cy="5194847"/>
                </a:xfrm>
              </p:grpSpPr>
              <p:grpSp>
                <p:nvGrpSpPr>
                  <p:cNvPr id="122532678" name="Группа 26"/>
                  <p:cNvGrpSpPr/>
                  <p:nvPr/>
                </p:nvGrpSpPr>
                <p:grpSpPr bwMode="auto">
                  <a:xfrm>
                    <a:off x="3401069" y="825639"/>
                    <a:ext cx="2519887" cy="5194847"/>
                    <a:chOff x="10057970" y="627676"/>
                    <a:chExt cx="1638722" cy="3378291"/>
                  </a:xfrm>
                </p:grpSpPr>
                <p:grpSp>
                  <p:nvGrpSpPr>
                    <p:cNvPr id="1447746050" name="Группа 29"/>
                    <p:cNvGrpSpPr/>
                    <p:nvPr/>
                  </p:nvGrpSpPr>
                  <p:grpSpPr bwMode="auto">
                    <a:xfrm>
                      <a:off x="10057970" y="627676"/>
                      <a:ext cx="1638722" cy="3378291"/>
                      <a:chOff x="8371913" y="1467978"/>
                      <a:chExt cx="2380361" cy="4907207"/>
                    </a:xfrm>
                  </p:grpSpPr>
                  <p:pic>
                    <p:nvPicPr>
                      <p:cNvPr id="1745939347" name="Рисунок 3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/>
                    </p:blipFill>
                    <p:spPr bwMode="auto">
                      <a:xfrm>
                        <a:off x="8371913" y="1467978"/>
                        <a:ext cx="2380361" cy="490720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89543425" name="Рисунок 3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8532254" y="1634479"/>
                        <a:ext cx="2053940" cy="4476775"/>
                      </a:xfrm>
                      <a:prstGeom prst="roundRect">
                        <a:avLst>
                          <a:gd name="adj" fmla="val 11078"/>
                        </a:avLst>
                      </a:prstGeom>
                    </p:spPr>
                  </p:pic>
                </p:grpSp>
                <p:pic>
                  <p:nvPicPr>
                    <p:cNvPr id="2058782891" name="Рисунок 30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/>
                  </p:blipFill>
                  <p:spPr bwMode="auto">
                    <a:xfrm>
                      <a:off x="10168354" y="742301"/>
                      <a:ext cx="1422378" cy="3078171"/>
                    </a:xfrm>
                    <a:prstGeom prst="roundRect">
                      <a:avLst>
                        <a:gd name="adj" fmla="val 11620"/>
                      </a:avLst>
                    </a:prstGeom>
                  </p:spPr>
                </p:pic>
              </p:grpSp>
              <p:pic>
                <p:nvPicPr>
                  <p:cNvPr id="86976289" name="Рисунок 27"/>
                  <p:cNvPicPr>
                    <a:picLocks noChangeAspect="1"/>
                  </p:cNvPicPr>
                  <p:nvPr/>
                </p:nvPicPr>
                <p:blipFill>
                  <a:blip r:embed="rId6"/>
                  <a:stretch/>
                </p:blipFill>
                <p:spPr bwMode="auto">
                  <a:xfrm>
                    <a:off x="3562235" y="996063"/>
                    <a:ext cx="2182905" cy="4724029"/>
                  </a:xfrm>
                  <a:prstGeom prst="roundRect">
                    <a:avLst>
                      <a:gd name="adj" fmla="val 11620"/>
                    </a:avLst>
                  </a:prstGeom>
                </p:spPr>
              </p:pic>
              <p:pic>
                <p:nvPicPr>
                  <p:cNvPr id="200635360" name="Рисунок 28"/>
                  <p:cNvPicPr>
                    <a:picLocks noChangeAspect="1"/>
                  </p:cNvPicPr>
                  <p:nvPr/>
                </p:nvPicPr>
                <p:blipFill>
                  <a:blip r:embed="rId7"/>
                  <a:srcRect l="4215" t="9978" r="13537" b="78280"/>
                  <a:stretch/>
                </p:blipFill>
                <p:spPr bwMode="auto">
                  <a:xfrm>
                    <a:off x="3577907" y="2030931"/>
                    <a:ext cx="2123736" cy="73151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11327751" name="Рисунок 25"/>
                <p:cNvPicPr>
                  <a:picLocks noChangeAspect="1"/>
                </p:cNvPicPr>
                <p:nvPr/>
              </p:nvPicPr>
              <p:blipFill>
                <a:blip r:embed="rId8"/>
                <a:stretch/>
              </p:blipFill>
              <p:spPr bwMode="auto">
                <a:xfrm>
                  <a:off x="3441253" y="1211607"/>
                  <a:ext cx="2187209" cy="4733345"/>
                </a:xfrm>
                <a:prstGeom prst="roundRect">
                  <a:avLst>
                    <a:gd name="adj" fmla="val 11620"/>
                  </a:avLst>
                </a:prstGeom>
              </p:spPr>
            </p:pic>
          </p:grpSp>
          <p:pic>
            <p:nvPicPr>
              <p:cNvPr id="453217544" name="Рисунок 23"/>
              <p:cNvPicPr>
                <a:picLocks noChangeAspect="1"/>
              </p:cNvPicPr>
              <p:nvPr/>
            </p:nvPicPr>
            <p:blipFill>
              <a:blip r:embed="rId9"/>
              <a:stretch/>
            </p:blipFill>
            <p:spPr bwMode="auto">
              <a:xfrm>
                <a:off x="3441252" y="1223281"/>
                <a:ext cx="2187210" cy="4733349"/>
              </a:xfrm>
              <a:prstGeom prst="roundRect">
                <a:avLst>
                  <a:gd name="adj" fmla="val 11620"/>
                </a:avLst>
              </a:prstGeom>
            </p:spPr>
          </p:pic>
        </p:grpSp>
        <p:pic>
          <p:nvPicPr>
            <p:cNvPr id="624374277" name="Рисунок 1"/>
            <p:cNvPicPr>
              <a:picLocks noChangeAspect="1"/>
            </p:cNvPicPr>
            <p:nvPr/>
          </p:nvPicPr>
          <p:blipFill>
            <a:blip r:embed="rId10"/>
            <a:stretch/>
          </p:blipFill>
          <p:spPr bwMode="auto">
            <a:xfrm>
              <a:off x="500324" y="1171654"/>
              <a:ext cx="2395276" cy="5233230"/>
            </a:xfrm>
            <a:prstGeom prst="roundRect">
              <a:avLst>
                <a:gd name="adj" fmla="val 11620"/>
              </a:avLst>
            </a:prstGeom>
          </p:spPr>
        </p:pic>
        <p:pic>
          <p:nvPicPr>
            <p:cNvPr id="1053771475" name="Рисунок 21"/>
            <p:cNvPicPr>
              <a:picLocks noChangeAspect="1"/>
            </p:cNvPicPr>
            <p:nvPr/>
          </p:nvPicPr>
          <p:blipFill>
            <a:blip r:embed="rId11"/>
            <a:srcRect t="20026" b="76638"/>
            <a:stretch/>
          </p:blipFill>
          <p:spPr bwMode="auto">
            <a:xfrm>
              <a:off x="495839" y="2028033"/>
              <a:ext cx="2400109" cy="173253"/>
            </a:xfrm>
            <a:prstGeom prst="rect">
              <a:avLst/>
            </a:prstGeom>
          </p:spPr>
        </p:pic>
      </p:grpSp>
      <p:sp>
        <p:nvSpPr>
          <p:cNvPr id="1913268861" name="Блок-схема: альтернативный процесс 1913268860"/>
          <p:cNvSpPr/>
          <p:nvPr/>
        </p:nvSpPr>
        <p:spPr bwMode="auto">
          <a:xfrm>
            <a:off x="9049836" y="1026611"/>
            <a:ext cx="2411169" cy="5216856"/>
          </a:xfrm>
          <a:prstGeom prst="flowChartAlternateProcess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2193559" name="Рисунок 1192193558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8674777" y="1960243"/>
            <a:ext cx="3025726" cy="1445122"/>
          </a:xfrm>
          <a:prstGeom prst="rect">
            <a:avLst/>
          </a:prstGeom>
        </p:spPr>
      </p:pic>
      <p:sp>
        <p:nvSpPr>
          <p:cNvPr id="1772411833" name="TextBox 1772411832"/>
          <p:cNvSpPr txBox="1"/>
          <p:nvPr/>
        </p:nvSpPr>
        <p:spPr bwMode="auto">
          <a:xfrm>
            <a:off x="9564472" y="1426388"/>
            <a:ext cx="1474429" cy="5185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800">
                <a:solidFill>
                  <a:srgbClr val="56549A"/>
                </a:solidFill>
                <a:latin typeface="Gilroy SemiBold"/>
                <a:cs typeface="Gilroy SemiBold"/>
              </a:rPr>
              <a:t>Кешбэк</a:t>
            </a:r>
            <a:endParaRPr/>
          </a:p>
        </p:txBody>
      </p:sp>
      <p:sp>
        <p:nvSpPr>
          <p:cNvPr id="1754711852" name="TextBox 1754711851"/>
          <p:cNvSpPr txBox="1"/>
          <p:nvPr/>
        </p:nvSpPr>
        <p:spPr bwMode="auto">
          <a:xfrm>
            <a:off x="8818551" y="3358604"/>
            <a:ext cx="2966272" cy="13719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>
                <a:solidFill>
                  <a:srgbClr val="56549A"/>
                </a:solidFill>
                <a:latin typeface="Gilroy SemiBold"/>
                <a:cs typeface="Gilroy SemiBold"/>
              </a:rPr>
              <a:t>за оплату мобильной</a:t>
            </a:r>
            <a:endParaRPr/>
          </a:p>
          <a:p>
            <a:pPr algn="ctr">
              <a:defRPr/>
            </a:pPr>
            <a:r>
              <a:rPr sz="2800">
                <a:solidFill>
                  <a:srgbClr val="56549A"/>
                </a:solidFill>
                <a:latin typeface="Gilroy SemiBold"/>
                <a:cs typeface="Gilroy SemiBold"/>
              </a:rPr>
              <a:t>связи</a:t>
            </a:r>
            <a:endParaRPr/>
          </a:p>
        </p:txBody>
      </p:sp>
      <p:pic>
        <p:nvPicPr>
          <p:cNvPr id="1996413098" name="Рисунок 41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9524100" y="4582292"/>
            <a:ext cx="1555173" cy="15551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 bwMode="auto">
          <a:xfrm>
            <a:off x="7621770" y="975790"/>
            <a:ext cx="3880650" cy="4872559"/>
          </a:xfrm>
          <a:prstGeom prst="roundRect">
            <a:avLst>
              <a:gd name="adj" fmla="val 2128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35674" y="2453311"/>
            <a:ext cx="2641575" cy="1320788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 bwMode="auto">
          <a:xfrm>
            <a:off x="670771" y="2219324"/>
            <a:ext cx="6170449" cy="3629025"/>
          </a:xfrm>
          <a:prstGeom prst="roundRect">
            <a:avLst>
              <a:gd name="adj" fmla="val 271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52122" y="272067"/>
            <a:ext cx="8013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Получайте максимальную выгоду от использования карты 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8854000" y="3763828"/>
            <a:ext cx="160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2B2C84"/>
                </a:solidFill>
                <a:latin typeface="Gilroy SemiBold"/>
                <a:ea typeface="Verdana"/>
              </a:rPr>
              <a:t>Выгода в год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8213162" y="4010235"/>
            <a:ext cx="29995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2B2C84"/>
                </a:solidFill>
                <a:latin typeface="Gilroy SemiBold"/>
                <a:ea typeface="Verdana"/>
              </a:rPr>
              <a:t>до </a:t>
            </a:r>
            <a:r>
              <a:rPr lang="ru-RU" sz="6000" b="1">
                <a:solidFill>
                  <a:srgbClr val="2B2C84"/>
                </a:solidFill>
                <a:latin typeface="Gilroy SemiBold"/>
                <a:ea typeface="Verdana"/>
              </a:rPr>
              <a:t>14 846</a:t>
            </a: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</a:rPr>
              <a:t> </a:t>
            </a:r>
            <a:r>
              <a:rPr lang="ru-RU" b="1">
                <a:solidFill>
                  <a:srgbClr val="2B2C84"/>
                </a:solidFill>
                <a:latin typeface="Gilroy SemiBold"/>
                <a:ea typeface="Verdana"/>
              </a:rPr>
              <a:t>₽ 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673623" y="1160483"/>
            <a:ext cx="3789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chemeClr val="tx1">
                    <a:lumMod val="75000"/>
                    <a:lumOff val="25000"/>
                  </a:schemeClr>
                </a:solidFill>
                <a:latin typeface="Gilroy SemiBold"/>
                <a:ea typeface="Verdana"/>
              </a:rPr>
              <a:t>Если доход – 50 000 ₽ в месяц </a:t>
            </a:r>
            <a:endParaRPr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88002" y="2282574"/>
          <a:ext cx="5946173" cy="3574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72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b="0">
                          <a:latin typeface="Gilroy SemiBold"/>
                          <a:ea typeface="Verdana"/>
                        </a:rPr>
                        <a:t>Расходы за месяц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solidFill>
                        <a:schemeClr val="bg1">
                          <a:lumMod val="75000"/>
                        </a:schemeClr>
                      </a:solidFill>
                    </a:lnR>
                    <a:lnT w="12700" algn="ctr">
                      <a:noFill/>
                    </a:lnT>
                    <a:lnB w="28575" algn="ctr">
                      <a:solidFill>
                        <a:schemeClr val="bg1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b="0">
                          <a:solidFill>
                            <a:srgbClr val="2B2C84"/>
                          </a:solidFill>
                          <a:latin typeface="Gilroy SemiBold"/>
                          <a:ea typeface="Verdana"/>
                        </a:rPr>
                        <a:t>Выгода*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bg1">
                          <a:lumMod val="75000"/>
                        </a:schemeClr>
                      </a:solidFill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28575" algn="ctr">
                      <a:solidFill>
                        <a:schemeClr val="bg1">
                          <a:lumMod val="7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42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>
                          <a:latin typeface="Gilroy"/>
                          <a:ea typeface="Verdana"/>
                        </a:rPr>
                        <a:t>Оплата ЖКУ 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>
                          <a:latin typeface="Gilroy"/>
                          <a:ea typeface="Verdana"/>
                        </a:rPr>
                        <a:t>5 000 </a:t>
                      </a:r>
                      <a:r>
                        <a:rPr lang="ru-RU" sz="1200" b="0" i="0">
                          <a:solidFill>
                            <a:schemeClr val="tx1"/>
                          </a:solidFill>
                          <a:latin typeface="Gilroy"/>
                          <a:ea typeface="Verdana"/>
                          <a:cs typeface="+mn-cs"/>
                        </a:rPr>
                        <a:t>₽</a:t>
                      </a:r>
                      <a:endParaRPr lang="ru-RU" sz="1200" b="0">
                        <a:latin typeface="Gilroy"/>
                        <a:ea typeface="Verdana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solidFill>
                        <a:schemeClr val="bg1">
                          <a:lumMod val="75000"/>
                        </a:schemeClr>
                      </a:solidFill>
                    </a:lnR>
                    <a:lnT w="28575" algn="ctr">
                      <a:solidFill>
                        <a:schemeClr val="bg1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>
                          <a:latin typeface="Gilroy"/>
                          <a:ea typeface="Verdana"/>
                        </a:rPr>
                        <a:t>Без комиссии, экономия -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>
                          <a:solidFill>
                            <a:srgbClr val="2B2C84"/>
                          </a:solidFill>
                          <a:latin typeface="Gilroy"/>
                          <a:ea typeface="Verdana"/>
                        </a:rPr>
                        <a:t>50 </a:t>
                      </a:r>
                      <a:r>
                        <a:rPr lang="ru-RU" sz="1200" b="0">
                          <a:solidFill>
                            <a:srgbClr val="2B2C84"/>
                          </a:solidFill>
                          <a:latin typeface="Gilroy"/>
                          <a:ea typeface="Verdana"/>
                          <a:cs typeface="+mn-cs"/>
                        </a:rPr>
                        <a:t>₽</a:t>
                      </a:r>
                      <a:endParaRPr lang="ru-RU" sz="1200" b="0">
                        <a:solidFill>
                          <a:srgbClr val="2B2C84"/>
                        </a:solidFill>
                        <a:latin typeface="Gilroy"/>
                        <a:ea typeface="Verdana"/>
                      </a:endParaRPr>
                    </a:p>
                  </a:txBody>
                  <a:tcPr anchor="ctr">
                    <a:lnL w="12700" algn="ctr">
                      <a:solidFill>
                        <a:schemeClr val="bg1">
                          <a:lumMod val="75000"/>
                        </a:schemeClr>
                      </a:solidFill>
                    </a:lnL>
                    <a:lnR w="12700" algn="ctr">
                      <a:noFill/>
                    </a:lnR>
                    <a:lnT w="28575" algn="ctr">
                      <a:solidFill>
                        <a:schemeClr val="bg1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7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42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>
                          <a:latin typeface="Gilroy"/>
                          <a:ea typeface="Verdana"/>
                        </a:rPr>
                        <a:t>Покупка билетов 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>
                          <a:latin typeface="Gilroy"/>
                          <a:ea typeface="Verdana"/>
                        </a:rPr>
                        <a:t>6 000 </a:t>
                      </a:r>
                      <a:r>
                        <a:rPr lang="ru-RU" sz="1200" b="0" i="0">
                          <a:solidFill>
                            <a:schemeClr val="tx1"/>
                          </a:solidFill>
                          <a:latin typeface="Gilroy"/>
                          <a:ea typeface="Verdana"/>
                          <a:cs typeface="+mn-cs"/>
                        </a:rPr>
                        <a:t>₽</a:t>
                      </a:r>
                      <a:endParaRPr lang="ru-RU" sz="1200" b="0">
                        <a:latin typeface="Gilroy"/>
                        <a:ea typeface="Verdana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solidFill>
                        <a:schemeClr val="bg1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>
                          <a:latin typeface="Gilroy"/>
                          <a:ea typeface="Verdana"/>
                        </a:rPr>
                        <a:t>Кешбэк 2%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>
                          <a:solidFill>
                            <a:srgbClr val="2B2C84"/>
                          </a:solidFill>
                          <a:latin typeface="Gilroy"/>
                          <a:ea typeface="Verdana"/>
                        </a:rPr>
                        <a:t>120 </a:t>
                      </a:r>
                      <a:r>
                        <a:rPr lang="ru-RU" sz="1200" b="0">
                          <a:solidFill>
                            <a:srgbClr val="2B2C84"/>
                          </a:solidFill>
                          <a:latin typeface="Gilroy"/>
                          <a:ea typeface="Verdana"/>
                          <a:cs typeface="+mn-cs"/>
                        </a:rPr>
                        <a:t>₽</a:t>
                      </a:r>
                      <a:endParaRPr lang="ru-RU" sz="1200" b="0">
                        <a:solidFill>
                          <a:srgbClr val="2B2C84"/>
                        </a:solidFill>
                        <a:latin typeface="Gilroy"/>
                        <a:ea typeface="Verdana"/>
                      </a:endParaRPr>
                    </a:p>
                  </a:txBody>
                  <a:tcPr anchor="ctr">
                    <a:lnL w="12700" algn="ctr">
                      <a:solidFill>
                        <a:schemeClr val="bg1">
                          <a:lumMod val="75000"/>
                        </a:schemeClr>
                      </a:solidFill>
                    </a:lnL>
                    <a:lnR w="12700" algn="ctr">
                      <a:noFill/>
                    </a:lnR>
                    <a:lnT w="12700" algn="ctr">
                      <a:solidFill>
                        <a:schemeClr val="bg1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7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42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>
                          <a:latin typeface="Gilroy"/>
                          <a:ea typeface="Verdana"/>
                        </a:rPr>
                        <a:t>Оплата АЗС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>
                          <a:latin typeface="Gilroy"/>
                          <a:ea typeface="Verdana"/>
                        </a:rPr>
                        <a:t>5 000 </a:t>
                      </a:r>
                      <a:r>
                        <a:rPr lang="ru-RU" sz="1200" b="0" i="0">
                          <a:solidFill>
                            <a:schemeClr val="tx1"/>
                          </a:solidFill>
                          <a:latin typeface="Gilroy"/>
                          <a:ea typeface="Verdana"/>
                          <a:cs typeface="+mn-cs"/>
                        </a:rPr>
                        <a:t>₽</a:t>
                      </a:r>
                      <a:endParaRPr lang="ru-RU" sz="1200" b="0">
                        <a:latin typeface="Gilroy"/>
                        <a:ea typeface="Verdana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solidFill>
                        <a:schemeClr val="bg1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>
                          <a:latin typeface="Gilroy"/>
                          <a:ea typeface="Verdana"/>
                        </a:rPr>
                        <a:t>Кешбэк 3%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>
                          <a:solidFill>
                            <a:srgbClr val="2B2C84"/>
                          </a:solidFill>
                          <a:latin typeface="Gilroy"/>
                          <a:ea typeface="Verdana"/>
                          <a:cs typeface="+mn-cs"/>
                        </a:rPr>
                        <a:t>150 ₽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bg1">
                          <a:lumMod val="75000"/>
                        </a:schemeClr>
                      </a:solidFill>
                    </a:lnL>
                    <a:lnR w="12700" algn="ctr">
                      <a:noFill/>
                    </a:lnR>
                    <a:lnT w="12700" algn="ctr">
                      <a:solidFill>
                        <a:schemeClr val="bg1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7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42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>
                          <a:latin typeface="Gilroy"/>
                          <a:ea typeface="Verdana"/>
                        </a:rPr>
                        <a:t>Прочие покупки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>
                          <a:latin typeface="Gilroy"/>
                          <a:ea typeface="Verdana"/>
                        </a:rPr>
                        <a:t>20 000 </a:t>
                      </a:r>
                      <a:r>
                        <a:rPr lang="ru-RU" sz="1200" b="0" i="0">
                          <a:solidFill>
                            <a:schemeClr val="tx1"/>
                          </a:solidFill>
                          <a:latin typeface="Gilroy"/>
                          <a:ea typeface="Verdana"/>
                          <a:cs typeface="+mn-cs"/>
                        </a:rPr>
                        <a:t>₽</a:t>
                      </a:r>
                      <a:endParaRPr lang="ru-RU" sz="1200" b="0">
                        <a:latin typeface="Gilroy"/>
                        <a:ea typeface="Verdana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solidFill>
                        <a:schemeClr val="bg1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Gilroy"/>
                          <a:ea typeface="Verdana"/>
                          <a:cs typeface="+mn-cs"/>
                        </a:rPr>
                        <a:t>Кешбэк 1%</a:t>
                      </a:r>
                      <a:endParaRPr/>
                    </a:p>
                    <a:p>
                      <a:pPr marL="0" algn="l" defTabSz="914400">
                        <a:defRPr/>
                      </a:pPr>
                      <a:r>
                        <a:rPr lang="ru-RU" sz="1200" b="0">
                          <a:solidFill>
                            <a:srgbClr val="2B2C84"/>
                          </a:solidFill>
                          <a:latin typeface="Gilroy"/>
                          <a:ea typeface="Verdana"/>
                          <a:cs typeface="+mn-cs"/>
                        </a:rPr>
                        <a:t>200 ₽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bg1">
                          <a:lumMod val="75000"/>
                        </a:schemeClr>
                      </a:solidFill>
                    </a:lnL>
                    <a:lnR w="12700" algn="ctr">
                      <a:noFill/>
                    </a:lnR>
                    <a:lnT w="12700" algn="ctr">
                      <a:solidFill>
                        <a:schemeClr val="bg1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7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42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>
                          <a:latin typeface="Gilroy"/>
                          <a:ea typeface="Verdana"/>
                        </a:rPr>
                        <a:t>Оплата/переводы по реквизитам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>
                          <a:latin typeface="Gilroy"/>
                          <a:ea typeface="Verdana"/>
                        </a:rPr>
                        <a:t>4 000 </a:t>
                      </a:r>
                      <a:r>
                        <a:rPr lang="ru-RU" sz="1200" b="0" i="0">
                          <a:solidFill>
                            <a:schemeClr val="tx1"/>
                          </a:solidFill>
                          <a:latin typeface="Gilroy"/>
                          <a:ea typeface="Verdana"/>
                          <a:cs typeface="+mn-cs"/>
                        </a:rPr>
                        <a:t>₽</a:t>
                      </a:r>
                      <a:endParaRPr lang="ru-RU" sz="1200" b="0">
                        <a:latin typeface="Gilroy"/>
                        <a:ea typeface="Verdana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solidFill>
                        <a:schemeClr val="bg1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>
                          <a:latin typeface="Gilroy"/>
                          <a:ea typeface="Verdana"/>
                        </a:rPr>
                        <a:t>Без комиссии, экономия -</a:t>
                      </a:r>
                      <a:endParaRPr/>
                    </a:p>
                    <a:p>
                      <a:pPr marL="0" algn="l" defTabSz="914400">
                        <a:defRPr/>
                      </a:pPr>
                      <a:r>
                        <a:rPr lang="ru-RU" sz="1200" b="0">
                          <a:solidFill>
                            <a:srgbClr val="2B2C84"/>
                          </a:solidFill>
                          <a:latin typeface="Gilroy"/>
                          <a:ea typeface="Verdana"/>
                          <a:cs typeface="+mn-cs"/>
                        </a:rPr>
                        <a:t>40 ₽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bg1">
                          <a:lumMod val="75000"/>
                        </a:schemeClr>
                      </a:solidFill>
                    </a:lnL>
                    <a:lnR w="12700" algn="ctr">
                      <a:noFill/>
                    </a:lnR>
                    <a:lnT w="12700" algn="ctr">
                      <a:solidFill>
                        <a:schemeClr val="bg1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7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42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>
                          <a:latin typeface="Gilroy"/>
                          <a:ea typeface="Verdana"/>
                        </a:rPr>
                        <a:t>Ежемесячные накопления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>
                          <a:latin typeface="Gilroy"/>
                          <a:ea typeface="Verdana"/>
                        </a:rPr>
                        <a:t>10 000 </a:t>
                      </a:r>
                      <a:r>
                        <a:rPr lang="ru-RU" sz="1200" b="0" i="0">
                          <a:solidFill>
                            <a:schemeClr val="tx1"/>
                          </a:solidFill>
                          <a:latin typeface="Gilroy"/>
                          <a:ea typeface="Verdana"/>
                          <a:cs typeface="+mn-cs"/>
                        </a:rPr>
                        <a:t>₽</a:t>
                      </a:r>
                      <a:endParaRPr lang="ru-RU" sz="1200" b="0">
                        <a:latin typeface="Gilroy"/>
                        <a:ea typeface="Verdana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solidFill>
                        <a:schemeClr val="bg1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75000"/>
                        </a:schemeClr>
                      </a:solidFill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>
                          <a:latin typeface="Gilroy"/>
                          <a:ea typeface="Verdana"/>
                        </a:rPr>
                        <a:t>Доход по накопительному счету </a:t>
                      </a:r>
                      <a:r>
                        <a:rPr lang="ru-RU" sz="1200" b="0">
                          <a:solidFill>
                            <a:srgbClr val="2B2C84"/>
                          </a:solidFill>
                          <a:latin typeface="Gilroy"/>
                          <a:ea typeface="Verdana"/>
                          <a:cs typeface="+mn-cs"/>
                        </a:rPr>
                        <a:t> «Акцент на процент» - 12%**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8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roy"/>
                          <a:ea typeface="Verdana"/>
                          <a:cs typeface="+mn-cs"/>
                        </a:rPr>
                        <a:t>(при покупках по карте от 10 000 до 50 000 </a:t>
                      </a:r>
                      <a:r>
                        <a:rPr lang="ru-RU" sz="800" b="0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roy"/>
                          <a:ea typeface="Verdana"/>
                          <a:cs typeface="+mn-cs"/>
                        </a:rPr>
                        <a:t>₽/мес.</a:t>
                      </a:r>
                      <a:r>
                        <a:rPr lang="ru-RU" sz="8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roy"/>
                          <a:ea typeface="Verdana"/>
                          <a:cs typeface="+mn-cs"/>
                        </a:rPr>
                        <a:t>)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bg1">
                          <a:lumMod val="75000"/>
                        </a:schemeClr>
                      </a:solidFill>
                    </a:lnL>
                    <a:lnR w="12700" algn="ctr">
                      <a:noFill/>
                    </a:lnR>
                    <a:lnT w="12700" algn="ctr">
                      <a:solidFill>
                        <a:schemeClr val="bg1">
                          <a:lumMod val="75000"/>
                        </a:schemeClr>
                      </a:solidFill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 bwMode="auto">
          <a:xfrm>
            <a:off x="788001" y="6263125"/>
            <a:ext cx="10918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800">
                <a:solidFill>
                  <a:schemeClr val="tx1">
                    <a:lumMod val="50000"/>
                    <a:lumOff val="50000"/>
                  </a:schemeClr>
                </a:solidFill>
                <a:latin typeface="Gilroy"/>
                <a:ea typeface="Verdana"/>
              </a:rPr>
              <a:t>*При выборе ежемесячного бонуса по карте – повышенный кешбэк.</a:t>
            </a:r>
            <a:endParaRPr/>
          </a:p>
          <a:p>
            <a:pPr>
              <a:defRPr/>
            </a:pPr>
            <a:r>
              <a:rPr lang="ru-RU" sz="800">
                <a:solidFill>
                  <a:schemeClr val="tx1">
                    <a:lumMod val="50000"/>
                    <a:lumOff val="50000"/>
                  </a:schemeClr>
                </a:solidFill>
                <a:latin typeface="Gilroy"/>
                <a:ea typeface="Verdana"/>
              </a:rPr>
              <a:t>** Чем больше покупок по картам ПСБ, тем выше ставка на накопительному счету. Максимальная ставка – 15% при покупках по картам ПСБ на сумму от 100 000 ₽/мес.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8175929" y="4929827"/>
            <a:ext cx="2961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2B2C84"/>
                </a:solidFill>
                <a:latin typeface="Gilroy SemiBold"/>
                <a:ea typeface="Verdana"/>
              </a:rPr>
              <a:t>в т.ч. по накопительному</a:t>
            </a:r>
            <a:br>
              <a:rPr lang="ru-RU">
                <a:solidFill>
                  <a:srgbClr val="2B2C84"/>
                </a:solidFill>
                <a:latin typeface="Gilroy SemiBold"/>
                <a:ea typeface="Verdana"/>
              </a:rPr>
            </a:br>
            <a:r>
              <a:rPr lang="ru-RU">
                <a:solidFill>
                  <a:srgbClr val="2B2C84"/>
                </a:solidFill>
                <a:latin typeface="Gilroy SemiBold"/>
                <a:ea typeface="Verdana"/>
              </a:rPr>
              <a:t>счету – 8 126 ₽ </a:t>
            </a:r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75385" y="314544"/>
            <a:ext cx="927035" cy="282307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 bwMode="auto">
          <a:xfrm>
            <a:off x="670771" y="975790"/>
            <a:ext cx="6170449" cy="695848"/>
          </a:xfrm>
          <a:prstGeom prst="roundRect">
            <a:avLst>
              <a:gd name="adj" fmla="val 7419"/>
            </a:avLst>
          </a:prstGeom>
          <a:noFill/>
          <a:ln w="127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90767" y="944677"/>
            <a:ext cx="768390" cy="7683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 l="14655" t="23631" r="17662" b="7120"/>
          <a:stretch/>
        </p:blipFill>
        <p:spPr bwMode="auto">
          <a:xfrm>
            <a:off x="8422975" y="1329542"/>
            <a:ext cx="2466975" cy="2524125"/>
          </a:xfrm>
          <a:prstGeom prst="rect">
            <a:avLst/>
          </a:prstGeom>
        </p:spPr>
      </p:pic>
      <p:sp>
        <p:nvSpPr>
          <p:cNvPr id="22" name="Шеврон 21"/>
          <p:cNvSpPr/>
          <p:nvPr/>
        </p:nvSpPr>
        <p:spPr bwMode="auto">
          <a:xfrm>
            <a:off x="7115020" y="4149272"/>
            <a:ext cx="232950" cy="737587"/>
          </a:xfrm>
          <a:prstGeom prst="chevron">
            <a:avLst>
              <a:gd name="adj" fmla="val 50000"/>
            </a:avLst>
          </a:prstGeom>
          <a:solidFill>
            <a:srgbClr val="2B2C84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9893" tIns="59893" rIns="59893" bIns="59893" numCol="1" spcCol="38100" rtlCol="0" anchor="ctr">
            <a:spAutoFit/>
          </a:bodyPr>
          <a:lstStyle/>
          <a:p>
            <a:pPr marL="0" marR="0" indent="0" algn="ctr" defTabSz="6891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200" b="0" i="0" u="none" strike="noStrike" cap="none" spc="0">
              <a:ln>
                <a:noFill/>
              </a:ln>
              <a:solidFill>
                <a:srgbClr val="2B2C8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Шеврон 18"/>
          <p:cNvSpPr/>
          <p:nvPr/>
        </p:nvSpPr>
        <p:spPr bwMode="auto">
          <a:xfrm rot="5400000">
            <a:off x="1040319" y="1582250"/>
            <a:ext cx="232950" cy="737587"/>
          </a:xfrm>
          <a:prstGeom prst="chevron">
            <a:avLst>
              <a:gd name="adj" fmla="val 50000"/>
            </a:avLst>
          </a:prstGeom>
          <a:solidFill>
            <a:srgbClr val="2B2C84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9893" tIns="59893" rIns="59893" bIns="59893" numCol="1" spcCol="38100" rtlCol="0" anchor="ctr">
            <a:spAutoFit/>
          </a:bodyPr>
          <a:lstStyle/>
          <a:p>
            <a:pPr marL="0" marR="0" indent="0" algn="ctr" defTabSz="6891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200" b="0" i="0" u="none" strike="noStrike" cap="none" spc="0">
              <a:ln>
                <a:noFill/>
              </a:ln>
              <a:solidFill>
                <a:srgbClr val="2B2C84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 bwMode="auto">
          <a:xfrm>
            <a:off x="6282419" y="1001024"/>
            <a:ext cx="5460402" cy="2084371"/>
          </a:xfrm>
          <a:prstGeom prst="roundRect">
            <a:avLst>
              <a:gd name="adj" fmla="val 5018"/>
            </a:avLst>
          </a:prstGeom>
          <a:gradFill>
            <a:gsLst>
              <a:gs pos="0">
                <a:schemeClr val="bg1"/>
              </a:gs>
              <a:gs pos="41000">
                <a:srgbClr val="F8F8F8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52122" y="272067"/>
            <a:ext cx="8765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Пользуйтесь переводами правильно и </a:t>
            </a:r>
            <a:r>
              <a:rPr lang="ru-RU" sz="2000" b="1">
                <a:solidFill>
                  <a:srgbClr val="EA5614"/>
                </a:solidFill>
                <a:latin typeface="Gilroy SemiBold"/>
                <a:ea typeface="Verdana"/>
                <a:cs typeface="Arial"/>
              </a:rPr>
              <a:t>не платите комиссию!</a:t>
            </a:r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575385" y="314544"/>
            <a:ext cx="927035" cy="282307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 bwMode="auto">
          <a:xfrm>
            <a:off x="375385" y="1001024"/>
            <a:ext cx="5563402" cy="2084371"/>
          </a:xfrm>
          <a:prstGeom prst="roundRect">
            <a:avLst>
              <a:gd name="adj" fmla="val 5018"/>
            </a:avLst>
          </a:prstGeom>
          <a:gradFill>
            <a:gsLst>
              <a:gs pos="0">
                <a:schemeClr val="bg1"/>
              </a:gs>
              <a:gs pos="41000">
                <a:srgbClr val="F8F8F8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 bwMode="auto">
          <a:xfrm>
            <a:off x="2717631" y="1357324"/>
            <a:ext cx="3076323" cy="767287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9893" tIns="59893" rIns="59893" bIns="59893" numCol="1" spcCol="38100" rtlCol="0" anchor="ctr">
            <a:spAutoFit/>
          </a:bodyPr>
          <a:lstStyle/>
          <a:p>
            <a:pPr defTabSz="689173">
              <a:defRPr/>
            </a:pPr>
            <a:r>
              <a:rPr lang="ru-RU" sz="1400" u="sng">
                <a:solidFill>
                  <a:srgbClr val="2B2C84"/>
                </a:solidFill>
                <a:latin typeface="Gilroy Medium"/>
                <a:ea typeface="Verdana"/>
                <a:cs typeface="Verdana"/>
              </a:rPr>
              <a:t>Бесплатные переводы</a:t>
            </a:r>
            <a:endParaRPr/>
          </a:p>
          <a:p>
            <a:pPr defTabSz="689173">
              <a:defRPr/>
            </a:pPr>
            <a:r>
              <a:rPr lang="ru-RU" sz="1400">
                <a:solidFill>
                  <a:srgbClr val="2B2C84"/>
                </a:solidFill>
                <a:latin typeface="Gilroy Medium"/>
                <a:ea typeface="Verdana"/>
                <a:cs typeface="Verdana"/>
              </a:rPr>
              <a:t>по номеру телефона</a:t>
            </a:r>
            <a:endParaRPr/>
          </a:p>
          <a:p>
            <a:pPr defTabSz="689173">
              <a:defRPr/>
            </a:pPr>
            <a:r>
              <a:rPr lang="ru-RU" sz="1400">
                <a:solidFill>
                  <a:srgbClr val="2B2C84"/>
                </a:solidFill>
                <a:latin typeface="Gilroy Medium"/>
                <a:ea typeface="Verdana"/>
                <a:cs typeface="Verdana"/>
              </a:rPr>
              <a:t>в другие банки до 100 000 ₽/мес. </a:t>
            </a:r>
            <a:endParaRPr/>
          </a:p>
        </p:txBody>
      </p:sp>
      <p:sp>
        <p:nvSpPr>
          <p:cNvPr id="27" name="TextBox 26"/>
          <p:cNvSpPr txBox="1"/>
          <p:nvPr/>
        </p:nvSpPr>
        <p:spPr bwMode="auto">
          <a:xfrm>
            <a:off x="8604119" y="1357323"/>
            <a:ext cx="3022913" cy="767287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9893" tIns="59893" rIns="59893" bIns="59893" numCol="1" spcCol="38100" rtlCol="0" anchor="ctr">
            <a:spAutoFit/>
          </a:bodyPr>
          <a:lstStyle>
            <a:defPPr>
              <a:defRPr lang="ru-RU"/>
            </a:defPPr>
            <a:lvl1pPr defTabSz="689173">
              <a:defRPr sz="1400">
                <a:solidFill>
                  <a:srgbClr val="2B2C84"/>
                </a:solidFill>
                <a:latin typeface="Gilroy Medium"/>
                <a:ea typeface="Verdana"/>
                <a:cs typeface="Verdana"/>
              </a:defRPr>
            </a:lvl1pPr>
          </a:lstStyle>
          <a:p>
            <a:pPr>
              <a:defRPr/>
            </a:pPr>
            <a:r>
              <a:rPr lang="ru-RU" u="sng"/>
              <a:t>Бесплатные переводы</a:t>
            </a:r>
            <a:endParaRPr/>
          </a:p>
          <a:p>
            <a:pPr>
              <a:defRPr/>
            </a:pPr>
            <a:r>
              <a:rPr lang="ru-RU"/>
              <a:t>по реквизитам счета</a:t>
            </a:r>
            <a:endParaRPr/>
          </a:p>
          <a:p>
            <a:pPr>
              <a:defRPr/>
            </a:pPr>
            <a:r>
              <a:rPr lang="ru-RU"/>
              <a:t>в другие банки до 100 000 ₽/мес. </a:t>
            </a:r>
            <a:endParaRPr/>
          </a:p>
        </p:txBody>
      </p:sp>
      <p:sp>
        <p:nvSpPr>
          <p:cNvPr id="37" name="TextBox 36"/>
          <p:cNvSpPr txBox="1"/>
          <p:nvPr/>
        </p:nvSpPr>
        <p:spPr bwMode="auto">
          <a:xfrm>
            <a:off x="2717631" y="2236701"/>
            <a:ext cx="2922773" cy="859620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9893" tIns="59893" rIns="59893" bIns="59893" numCol="1" spcCol="38100" rtlCol="0" anchor="ctr">
            <a:spAutoFit/>
          </a:bodyPr>
          <a:lstStyle/>
          <a:p>
            <a:pPr algn="l" defTabSz="689173">
              <a:defRPr/>
            </a:pPr>
            <a:r>
              <a:rPr lang="ru-RU" sz="1200">
                <a:latin typeface="Gilroy"/>
                <a:ea typeface="Verdana"/>
                <a:cs typeface="Verdana"/>
              </a:rPr>
              <a:t>При переводе через Систему быстрых платежей (СБП), необходимо выбирать пункт – </a:t>
            </a:r>
            <a:r>
              <a:rPr lang="ru-RU" sz="1200">
                <a:solidFill>
                  <a:srgbClr val="EA5614"/>
                </a:solidFill>
                <a:latin typeface="Gilroy"/>
                <a:ea typeface="Verdana"/>
                <a:cs typeface="Verdana"/>
              </a:rPr>
              <a:t>Другой банк</a:t>
            </a:r>
            <a:r>
              <a:rPr lang="ru-RU" sz="1200">
                <a:latin typeface="Gilroy"/>
                <a:ea typeface="Verdana"/>
                <a:cs typeface="Verdana"/>
              </a:rPr>
              <a:t>, чтобы перевести деньги бесплатно, включая Сбербанк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604119" y="2236701"/>
            <a:ext cx="2922773" cy="674954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9893" tIns="59893" rIns="59893" bIns="59893" numCol="1" spcCol="38100" rtlCol="0" anchor="ctr">
            <a:spAutoFit/>
          </a:bodyPr>
          <a:lstStyle/>
          <a:p>
            <a:pPr defTabSz="689173">
              <a:defRPr/>
            </a:pPr>
            <a:r>
              <a:rPr lang="ru-RU" sz="1200">
                <a:latin typeface="Gilroy"/>
                <a:ea typeface="Verdana"/>
                <a:cs typeface="Verdana"/>
              </a:rPr>
              <a:t>Бесплатный лимит активируется </a:t>
            </a:r>
            <a:r>
              <a:rPr lang="ru-RU" sz="1200">
                <a:solidFill>
                  <a:srgbClr val="EA5614"/>
                </a:solidFill>
                <a:latin typeface="Gilroy"/>
                <a:ea typeface="Verdana"/>
                <a:cs typeface="Verdana"/>
              </a:rPr>
              <a:t>на</a:t>
            </a:r>
            <a:endParaRPr/>
          </a:p>
          <a:p>
            <a:pPr defTabSz="689173">
              <a:defRPr/>
            </a:pPr>
            <a:r>
              <a:rPr lang="ru-RU" sz="1200">
                <a:solidFill>
                  <a:srgbClr val="EA5614"/>
                </a:solidFill>
                <a:latin typeface="Gilroy"/>
                <a:ea typeface="Verdana"/>
                <a:cs typeface="Verdana"/>
              </a:rPr>
              <a:t>3 календарный день </a:t>
            </a:r>
            <a:r>
              <a:rPr lang="ru-RU" sz="1200">
                <a:latin typeface="Gilroy"/>
                <a:ea typeface="Verdana"/>
                <a:cs typeface="Verdana"/>
              </a:rPr>
              <a:t>после первого зачисления зарплаты на карту ПСБ</a:t>
            </a:r>
            <a:endParaRPr/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6282419" y="3919634"/>
            <a:ext cx="5460402" cy="2084371"/>
          </a:xfrm>
          <a:prstGeom prst="roundRect">
            <a:avLst>
              <a:gd name="adj" fmla="val 5018"/>
            </a:avLst>
          </a:prstGeom>
          <a:gradFill>
            <a:gsLst>
              <a:gs pos="0">
                <a:schemeClr val="bg1"/>
              </a:gs>
              <a:gs pos="41000">
                <a:srgbClr val="F8F8F8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375385" y="3919634"/>
            <a:ext cx="5563402" cy="2084371"/>
          </a:xfrm>
          <a:prstGeom prst="roundRect">
            <a:avLst>
              <a:gd name="adj" fmla="val 5018"/>
            </a:avLst>
          </a:prstGeom>
          <a:gradFill>
            <a:gsLst>
              <a:gs pos="0">
                <a:schemeClr val="bg1"/>
              </a:gs>
              <a:gs pos="41000">
                <a:srgbClr val="F8F8F8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TextBox 46"/>
          <p:cNvSpPr txBox="1"/>
          <p:nvPr/>
        </p:nvSpPr>
        <p:spPr bwMode="auto">
          <a:xfrm>
            <a:off x="2717631" y="4354781"/>
            <a:ext cx="3076323" cy="551843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9893" tIns="59893" rIns="59893" bIns="59893" numCol="1" spcCol="38100" rtlCol="0" anchor="ctr">
            <a:spAutoFit/>
          </a:bodyPr>
          <a:lstStyle/>
          <a:p>
            <a:pPr defTabSz="689173">
              <a:defRPr/>
            </a:pPr>
            <a:r>
              <a:rPr lang="ru-RU" sz="1400" u="sng">
                <a:solidFill>
                  <a:srgbClr val="2B2C84"/>
                </a:solidFill>
                <a:latin typeface="Gilroy Medium"/>
                <a:ea typeface="Verdana"/>
                <a:cs typeface="Verdana"/>
              </a:rPr>
              <a:t>Платные переводы</a:t>
            </a:r>
            <a:endParaRPr/>
          </a:p>
          <a:p>
            <a:pPr defTabSz="689173">
              <a:defRPr/>
            </a:pPr>
            <a:r>
              <a:rPr lang="ru-RU" sz="1400">
                <a:solidFill>
                  <a:srgbClr val="2B2C84"/>
                </a:solidFill>
                <a:latin typeface="Gilroy Medium"/>
                <a:ea typeface="Verdana"/>
                <a:cs typeface="Verdana"/>
              </a:rPr>
              <a:t>в Сбербанк</a:t>
            </a:r>
            <a:endParaRPr/>
          </a:p>
        </p:txBody>
      </p:sp>
      <p:sp>
        <p:nvSpPr>
          <p:cNvPr id="48" name="TextBox 47"/>
          <p:cNvSpPr txBox="1"/>
          <p:nvPr/>
        </p:nvSpPr>
        <p:spPr bwMode="auto">
          <a:xfrm>
            <a:off x="8600740" y="4354780"/>
            <a:ext cx="3022913" cy="551843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9893" tIns="59893" rIns="59893" bIns="59893" numCol="1" spcCol="38100" rtlCol="0" anchor="ctr">
            <a:spAutoFit/>
          </a:bodyPr>
          <a:lstStyle>
            <a:defPPr>
              <a:defRPr lang="ru-RU"/>
            </a:defPPr>
            <a:lvl1pPr defTabSz="689173">
              <a:defRPr sz="1400">
                <a:solidFill>
                  <a:srgbClr val="2B2C84"/>
                </a:solidFill>
                <a:latin typeface="Gilroy Medium"/>
                <a:ea typeface="Verdana"/>
                <a:cs typeface="Verdana"/>
              </a:defRPr>
            </a:lvl1pPr>
          </a:lstStyle>
          <a:p>
            <a:pPr>
              <a:defRPr/>
            </a:pPr>
            <a:r>
              <a:rPr lang="ru-RU" u="sng"/>
              <a:t>Платные переводы</a:t>
            </a:r>
            <a:endParaRPr/>
          </a:p>
          <a:p>
            <a:pPr>
              <a:defRPr/>
            </a:pPr>
            <a:r>
              <a:rPr lang="ru-RU"/>
              <a:t>по номеру карты</a:t>
            </a:r>
            <a:endParaRPr/>
          </a:p>
        </p:txBody>
      </p:sp>
      <p:sp>
        <p:nvSpPr>
          <p:cNvPr id="49" name="TextBox 48"/>
          <p:cNvSpPr txBox="1"/>
          <p:nvPr/>
        </p:nvSpPr>
        <p:spPr bwMode="auto">
          <a:xfrm>
            <a:off x="2717631" y="4944176"/>
            <a:ext cx="3076323" cy="1044285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9893" tIns="59893" rIns="59893" bIns="59893" numCol="1" spcCol="38100" rtlCol="0" anchor="ctr">
            <a:spAutoFit/>
          </a:bodyPr>
          <a:lstStyle/>
          <a:p>
            <a:pPr algn="just" defTabSz="689173">
              <a:defRPr/>
            </a:pPr>
            <a:r>
              <a:rPr lang="ru-RU" sz="1200">
                <a:latin typeface="Gilroy"/>
                <a:ea typeface="Verdana"/>
                <a:cs typeface="Verdana"/>
              </a:rPr>
              <a:t>Выбирая пункт – Сбербанк, перевод будет всегда платным (1,99%, </a:t>
            </a:r>
            <a:r>
              <a:rPr lang="en-US" sz="1200">
                <a:latin typeface="Gilroy"/>
                <a:ea typeface="Verdana"/>
                <a:cs typeface="Verdana"/>
              </a:rPr>
              <a:t>min</a:t>
            </a:r>
            <a:r>
              <a:rPr lang="ru-RU" sz="1200">
                <a:latin typeface="Gilroy"/>
                <a:ea typeface="Verdana"/>
                <a:cs typeface="Verdana"/>
              </a:rPr>
              <a:t> 100 ₽).</a:t>
            </a:r>
            <a:endParaRPr/>
          </a:p>
          <a:p>
            <a:pPr algn="just" defTabSz="689173">
              <a:defRPr/>
            </a:pPr>
            <a:r>
              <a:rPr lang="ru-RU" sz="1200">
                <a:latin typeface="Gilroy"/>
                <a:ea typeface="Verdana"/>
                <a:cs typeface="Verdana"/>
              </a:rPr>
              <a:t>Поэтому для бесплатного перевода в Сбербанк выбирайте пункт – </a:t>
            </a:r>
            <a:r>
              <a:rPr lang="ru-RU" sz="1200">
                <a:solidFill>
                  <a:srgbClr val="EA5614"/>
                </a:solidFill>
                <a:latin typeface="Gilroy"/>
                <a:ea typeface="Verdana"/>
                <a:cs typeface="Verdana"/>
              </a:rPr>
              <a:t>Другой банк</a:t>
            </a:r>
            <a:endParaRPr/>
          </a:p>
        </p:txBody>
      </p:sp>
      <p:sp>
        <p:nvSpPr>
          <p:cNvPr id="62" name="TextBox 61"/>
          <p:cNvSpPr txBox="1"/>
          <p:nvPr/>
        </p:nvSpPr>
        <p:spPr bwMode="auto">
          <a:xfrm>
            <a:off x="8604119" y="4948990"/>
            <a:ext cx="2922773" cy="1044285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9893" tIns="59893" rIns="59893" bIns="59893" numCol="1" spcCol="38100" rtlCol="0" anchor="ctr">
            <a:spAutoFit/>
          </a:bodyPr>
          <a:lstStyle/>
          <a:p>
            <a:pPr algn="just" defTabSz="689173">
              <a:defRPr/>
            </a:pPr>
            <a:r>
              <a:rPr lang="ru-RU" sz="1200">
                <a:latin typeface="Gilroy"/>
                <a:ea typeface="Verdana"/>
                <a:cs typeface="Verdana"/>
              </a:rPr>
              <a:t>Выбирай пункт – По номеру карты, перевод всегда будет платным (1,99%, </a:t>
            </a:r>
            <a:r>
              <a:rPr lang="en-US" sz="1200">
                <a:latin typeface="Gilroy"/>
                <a:ea typeface="Verdana"/>
                <a:cs typeface="Verdana"/>
              </a:rPr>
              <a:t>min</a:t>
            </a:r>
            <a:r>
              <a:rPr lang="ru-RU" sz="1200">
                <a:latin typeface="Gilroy"/>
                <a:ea typeface="Verdana"/>
                <a:cs typeface="Verdana"/>
              </a:rPr>
              <a:t> 100 ₽). Поэтому для </a:t>
            </a:r>
            <a:r>
              <a:rPr lang="ru-RU" sz="1200">
                <a:solidFill>
                  <a:srgbClr val="EA5614"/>
                </a:solidFill>
                <a:latin typeface="Gilroy"/>
                <a:ea typeface="Verdana"/>
                <a:cs typeface="Verdana"/>
              </a:rPr>
              <a:t>бесплатного перевода</a:t>
            </a:r>
            <a:r>
              <a:rPr lang="ru-RU" sz="1200">
                <a:latin typeface="Gilroy"/>
                <a:ea typeface="Verdana"/>
                <a:cs typeface="Verdana"/>
              </a:rPr>
              <a:t> используйте СБП или перевод по реквизитам счета</a:t>
            </a:r>
            <a:endParaRPr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9618" y="3057159"/>
            <a:ext cx="2811554" cy="670672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9618" y="6004005"/>
            <a:ext cx="2811554" cy="670672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01454" y="3057159"/>
            <a:ext cx="2811554" cy="670672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01454" y="6004005"/>
            <a:ext cx="2811554" cy="670672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 bwMode="auto">
          <a:xfrm>
            <a:off x="6436420" y="1168614"/>
            <a:ext cx="2045153" cy="2287762"/>
            <a:chOff x="1627178" y="3637472"/>
            <a:chExt cx="2045153" cy="2287762"/>
          </a:xfrm>
        </p:grpSpPr>
        <p:grpSp>
          <p:nvGrpSpPr>
            <p:cNvPr id="38" name="Группа 37"/>
            <p:cNvGrpSpPr/>
            <p:nvPr/>
          </p:nvGrpSpPr>
          <p:grpSpPr bwMode="auto">
            <a:xfrm>
              <a:off x="1627178" y="3637472"/>
              <a:ext cx="2045153" cy="2286494"/>
              <a:chOff x="8371914" y="1467980"/>
              <a:chExt cx="2380362" cy="2661258"/>
            </a:xfrm>
          </p:grpSpPr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4"/>
              <a:srcRect b="45769"/>
              <a:stretch/>
            </p:blipFill>
            <p:spPr bwMode="auto">
              <a:xfrm>
                <a:off x="8371914" y="1467980"/>
                <a:ext cx="2380362" cy="2661258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5"/>
              <a:srcRect r="-10" b="43858"/>
              <a:stretch/>
            </p:blipFill>
            <p:spPr bwMode="auto">
              <a:xfrm>
                <a:off x="8538150" y="1615278"/>
                <a:ext cx="2053315" cy="2494709"/>
              </a:xfrm>
              <a:prstGeom prst="roundRect">
                <a:avLst>
                  <a:gd name="adj" fmla="val 10506"/>
                </a:avLst>
              </a:prstGeom>
            </p:spPr>
          </p:pic>
        </p:grp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rcRect b="43541"/>
            <a:stretch/>
          </p:blipFill>
          <p:spPr bwMode="auto">
            <a:xfrm>
              <a:off x="1779629" y="3764026"/>
              <a:ext cx="1764163" cy="2155511"/>
            </a:xfrm>
            <a:prstGeom prst="roundRect">
              <a:avLst>
                <a:gd name="adj" fmla="val 10506"/>
              </a:avLst>
            </a:prstGeom>
          </p:spPr>
        </p:pic>
        <p:sp>
          <p:nvSpPr>
            <p:cNvPr id="14" name="Прямоугольник 13"/>
            <p:cNvSpPr/>
            <p:nvPr/>
          </p:nvSpPr>
          <p:spPr bwMode="auto">
            <a:xfrm>
              <a:off x="3486042" y="5698157"/>
              <a:ext cx="57750" cy="227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 bwMode="auto">
            <a:xfrm>
              <a:off x="1806899" y="4629081"/>
              <a:ext cx="1685712" cy="234194"/>
            </a:xfrm>
            <a:prstGeom prst="rect">
              <a:avLst/>
            </a:prstGeom>
            <a:noFill/>
            <a:ln w="19050">
              <a:solidFill>
                <a:srgbClr val="EA56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77" name="Группа 76"/>
          <p:cNvGrpSpPr/>
          <p:nvPr/>
        </p:nvGrpSpPr>
        <p:grpSpPr bwMode="auto">
          <a:xfrm>
            <a:off x="529651" y="4088060"/>
            <a:ext cx="2045153" cy="2286494"/>
            <a:chOff x="529651" y="4088060"/>
            <a:chExt cx="2045153" cy="2286494"/>
          </a:xfrm>
        </p:grpSpPr>
        <p:grpSp>
          <p:nvGrpSpPr>
            <p:cNvPr id="50" name="Группа 49"/>
            <p:cNvGrpSpPr/>
            <p:nvPr/>
          </p:nvGrpSpPr>
          <p:grpSpPr bwMode="auto">
            <a:xfrm>
              <a:off x="529651" y="4088060"/>
              <a:ext cx="2045153" cy="2286494"/>
              <a:chOff x="520026" y="1063575"/>
              <a:chExt cx="2045153" cy="2286494"/>
            </a:xfrm>
          </p:grpSpPr>
          <p:grpSp>
            <p:nvGrpSpPr>
              <p:cNvPr id="51" name="Группа 50"/>
              <p:cNvGrpSpPr/>
              <p:nvPr/>
            </p:nvGrpSpPr>
            <p:grpSpPr bwMode="auto">
              <a:xfrm>
                <a:off x="520026" y="1063575"/>
                <a:ext cx="2045153" cy="2286494"/>
                <a:chOff x="8371914" y="1467980"/>
                <a:chExt cx="2380362" cy="2661258"/>
              </a:xfrm>
            </p:grpSpPr>
            <p:pic>
              <p:nvPicPr>
                <p:cNvPr id="53" name="Рисунок 52"/>
                <p:cNvPicPr>
                  <a:picLocks noChangeAspect="1"/>
                </p:cNvPicPr>
                <p:nvPr/>
              </p:nvPicPr>
              <p:blipFill>
                <a:blip r:embed="rId4"/>
                <a:srcRect b="45769"/>
                <a:stretch/>
              </p:blipFill>
              <p:spPr bwMode="auto">
                <a:xfrm>
                  <a:off x="8371914" y="1467980"/>
                  <a:ext cx="2380362" cy="2661258"/>
                </a:xfrm>
                <a:prstGeom prst="rect">
                  <a:avLst/>
                </a:prstGeom>
              </p:spPr>
            </p:pic>
            <p:pic>
              <p:nvPicPr>
                <p:cNvPr id="54" name="Рисунок 53"/>
                <p:cNvPicPr>
                  <a:picLocks noChangeAspect="1"/>
                </p:cNvPicPr>
                <p:nvPr/>
              </p:nvPicPr>
              <p:blipFill>
                <a:blip r:embed="rId5"/>
                <a:srcRect r="-10" b="43858"/>
                <a:stretch/>
              </p:blipFill>
              <p:spPr bwMode="auto">
                <a:xfrm>
                  <a:off x="8538150" y="1615278"/>
                  <a:ext cx="2053315" cy="2494709"/>
                </a:xfrm>
                <a:prstGeom prst="roundRect">
                  <a:avLst>
                    <a:gd name="adj" fmla="val 10506"/>
                  </a:avLst>
                </a:prstGeom>
              </p:spPr>
            </p:pic>
          </p:grpSp>
          <p:sp>
            <p:nvSpPr>
              <p:cNvPr id="52" name="Прямоугольник 51"/>
              <p:cNvSpPr/>
              <p:nvPr/>
            </p:nvSpPr>
            <p:spPr bwMode="auto">
              <a:xfrm>
                <a:off x="691727" y="2069434"/>
                <a:ext cx="1685712" cy="402100"/>
              </a:xfrm>
              <a:prstGeom prst="rect">
                <a:avLst/>
              </a:prstGeom>
              <a:noFill/>
              <a:ln w="19050">
                <a:solidFill>
                  <a:srgbClr val="EA56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72" name="Прямоугольник 71"/>
            <p:cNvSpPr/>
            <p:nvPr/>
          </p:nvSpPr>
          <p:spPr bwMode="auto">
            <a:xfrm>
              <a:off x="2375796" y="6144459"/>
              <a:ext cx="57750" cy="227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76" name="Группа 75"/>
          <p:cNvGrpSpPr/>
          <p:nvPr/>
        </p:nvGrpSpPr>
        <p:grpSpPr bwMode="auto">
          <a:xfrm>
            <a:off x="6436420" y="4087224"/>
            <a:ext cx="2045153" cy="2286494"/>
            <a:chOff x="6436420" y="4087224"/>
            <a:chExt cx="2045153" cy="2286494"/>
          </a:xfrm>
        </p:grpSpPr>
        <p:grpSp>
          <p:nvGrpSpPr>
            <p:cNvPr id="71" name="Группа 70"/>
            <p:cNvGrpSpPr/>
            <p:nvPr/>
          </p:nvGrpSpPr>
          <p:grpSpPr bwMode="auto">
            <a:xfrm>
              <a:off x="6436420" y="4087224"/>
              <a:ext cx="2045153" cy="2286494"/>
              <a:chOff x="6436420" y="4087224"/>
              <a:chExt cx="2045153" cy="2286494"/>
            </a:xfrm>
          </p:grpSpPr>
          <p:grpSp>
            <p:nvGrpSpPr>
              <p:cNvPr id="55" name="Группа 54"/>
              <p:cNvGrpSpPr/>
              <p:nvPr/>
            </p:nvGrpSpPr>
            <p:grpSpPr bwMode="auto">
              <a:xfrm>
                <a:off x="6436420" y="4087224"/>
                <a:ext cx="2045153" cy="2286494"/>
                <a:chOff x="1627178" y="3637472"/>
                <a:chExt cx="2045153" cy="2286494"/>
              </a:xfrm>
            </p:grpSpPr>
            <p:grpSp>
              <p:nvGrpSpPr>
                <p:cNvPr id="56" name="Группа 55"/>
                <p:cNvGrpSpPr/>
                <p:nvPr/>
              </p:nvGrpSpPr>
              <p:grpSpPr bwMode="auto">
                <a:xfrm>
                  <a:off x="1627178" y="3637472"/>
                  <a:ext cx="2045153" cy="2286494"/>
                  <a:chOff x="8371914" y="1467980"/>
                  <a:chExt cx="2380362" cy="2661258"/>
                </a:xfrm>
              </p:grpSpPr>
              <p:pic>
                <p:nvPicPr>
                  <p:cNvPr id="60" name="Рисунок 59"/>
                  <p:cNvPicPr>
                    <a:picLocks noChangeAspect="1"/>
                  </p:cNvPicPr>
                  <p:nvPr/>
                </p:nvPicPr>
                <p:blipFill>
                  <a:blip r:embed="rId4"/>
                  <a:srcRect b="45769"/>
                  <a:stretch/>
                </p:blipFill>
                <p:spPr bwMode="auto">
                  <a:xfrm>
                    <a:off x="8371914" y="1467980"/>
                    <a:ext cx="2380362" cy="2661258"/>
                  </a:xfrm>
                  <a:prstGeom prst="rect">
                    <a:avLst/>
                  </a:prstGeom>
                </p:spPr>
              </p:pic>
              <p:pic>
                <p:nvPicPr>
                  <p:cNvPr id="61" name="Рисунок 60"/>
                  <p:cNvPicPr>
                    <a:picLocks noChangeAspect="1"/>
                  </p:cNvPicPr>
                  <p:nvPr/>
                </p:nvPicPr>
                <p:blipFill>
                  <a:blip r:embed="rId5"/>
                  <a:srcRect r="-10" b="43858"/>
                  <a:stretch/>
                </p:blipFill>
                <p:spPr bwMode="auto">
                  <a:xfrm>
                    <a:off x="8538150" y="1615278"/>
                    <a:ext cx="2053315" cy="2494709"/>
                  </a:xfrm>
                  <a:prstGeom prst="roundRect">
                    <a:avLst>
                      <a:gd name="adj" fmla="val 10506"/>
                    </a:avLst>
                  </a:prstGeom>
                </p:spPr>
              </p:pic>
            </p:grpSp>
            <p:pic>
              <p:nvPicPr>
                <p:cNvPr id="57" name="Рисунок 56"/>
                <p:cNvPicPr>
                  <a:picLocks noChangeAspect="1"/>
                </p:cNvPicPr>
                <p:nvPr/>
              </p:nvPicPr>
              <p:blipFill>
                <a:blip r:embed="rId6"/>
                <a:srcRect b="43541"/>
                <a:stretch/>
              </p:blipFill>
              <p:spPr bwMode="auto">
                <a:xfrm>
                  <a:off x="1779629" y="3764026"/>
                  <a:ext cx="1764163" cy="2155511"/>
                </a:xfrm>
                <a:prstGeom prst="roundRect">
                  <a:avLst>
                    <a:gd name="adj" fmla="val 10506"/>
                  </a:avLst>
                </a:prstGeom>
              </p:spPr>
            </p:pic>
            <p:sp>
              <p:nvSpPr>
                <p:cNvPr id="59" name="Прямоугольник 58"/>
                <p:cNvSpPr/>
                <p:nvPr/>
              </p:nvSpPr>
              <p:spPr bwMode="auto">
                <a:xfrm>
                  <a:off x="1806899" y="4629081"/>
                  <a:ext cx="1685712" cy="234194"/>
                </a:xfrm>
                <a:prstGeom prst="rect">
                  <a:avLst/>
                </a:prstGeom>
                <a:noFill/>
                <a:ln w="19050">
                  <a:solidFill>
                    <a:srgbClr val="EA561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7"/>
              <a:srcRect l="-1" r="-6" b="42935"/>
              <a:stretch/>
            </p:blipFill>
            <p:spPr bwMode="auto">
              <a:xfrm>
                <a:off x="6596891" y="4215057"/>
                <a:ext cx="1746518" cy="2156861"/>
              </a:xfrm>
              <a:prstGeom prst="roundRect">
                <a:avLst>
                  <a:gd name="adj" fmla="val 10506"/>
                </a:avLst>
              </a:prstGeom>
            </p:spPr>
          </p:pic>
          <p:sp>
            <p:nvSpPr>
              <p:cNvPr id="65" name="Прямоугольник 64"/>
              <p:cNvSpPr/>
              <p:nvPr/>
            </p:nvSpPr>
            <p:spPr bwMode="auto">
              <a:xfrm>
                <a:off x="6579246" y="6205659"/>
                <a:ext cx="1764163" cy="1636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6" name="Прямоугольник 65"/>
              <p:cNvSpPr/>
              <p:nvPr/>
            </p:nvSpPr>
            <p:spPr bwMode="auto">
              <a:xfrm>
                <a:off x="6619197" y="5596071"/>
                <a:ext cx="1685712" cy="234194"/>
              </a:xfrm>
              <a:prstGeom prst="rect">
                <a:avLst/>
              </a:prstGeom>
              <a:noFill/>
              <a:ln w="19050">
                <a:solidFill>
                  <a:srgbClr val="EA56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73" name="Прямоугольник 72"/>
            <p:cNvSpPr/>
            <p:nvPr/>
          </p:nvSpPr>
          <p:spPr bwMode="auto">
            <a:xfrm>
              <a:off x="8293679" y="6144459"/>
              <a:ext cx="57750" cy="227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 bwMode="auto">
          <a:xfrm>
            <a:off x="529651" y="1169450"/>
            <a:ext cx="2045153" cy="2286494"/>
            <a:chOff x="529651" y="1169450"/>
            <a:chExt cx="2045153" cy="2286494"/>
          </a:xfrm>
        </p:grpSpPr>
        <p:grpSp>
          <p:nvGrpSpPr>
            <p:cNvPr id="5" name="Группа 4"/>
            <p:cNvGrpSpPr/>
            <p:nvPr/>
          </p:nvGrpSpPr>
          <p:grpSpPr bwMode="auto">
            <a:xfrm>
              <a:off x="529651" y="1169450"/>
              <a:ext cx="2045153" cy="2286494"/>
              <a:chOff x="8371914" y="1467980"/>
              <a:chExt cx="2380362" cy="2661258"/>
            </a:xfrm>
          </p:grpSpPr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8"/>
              <a:srcRect b="45769"/>
              <a:stretch/>
            </p:blipFill>
            <p:spPr bwMode="auto">
              <a:xfrm>
                <a:off x="8371914" y="1467980"/>
                <a:ext cx="2380362" cy="2661258"/>
              </a:xfrm>
              <a:prstGeom prst="rect">
                <a:avLst/>
              </a:prstGeom>
            </p:spPr>
          </p:pic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5"/>
              <a:srcRect r="-10" b="43858"/>
              <a:stretch/>
            </p:blipFill>
            <p:spPr bwMode="auto">
              <a:xfrm>
                <a:off x="8538150" y="1615278"/>
                <a:ext cx="2053315" cy="2494709"/>
              </a:xfrm>
              <a:prstGeom prst="roundRect">
                <a:avLst>
                  <a:gd name="adj" fmla="val 10506"/>
                </a:avLst>
              </a:prstGeom>
            </p:spPr>
          </p:pic>
        </p:grpSp>
        <p:sp>
          <p:nvSpPr>
            <p:cNvPr id="74" name="Прямоугольник 73"/>
            <p:cNvSpPr/>
            <p:nvPr/>
          </p:nvSpPr>
          <p:spPr bwMode="auto">
            <a:xfrm>
              <a:off x="2374078" y="3218393"/>
              <a:ext cx="57750" cy="227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701352" y="3205210"/>
              <a:ext cx="1685712" cy="234194"/>
            </a:xfrm>
            <a:prstGeom prst="rect">
              <a:avLst/>
            </a:prstGeom>
            <a:noFill/>
            <a:ln w="19050">
              <a:solidFill>
                <a:srgbClr val="EA56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 bwMode="auto">
          <a:xfrm>
            <a:off x="0" y="1633971"/>
            <a:ext cx="6469125" cy="3783418"/>
          </a:xfrm>
          <a:prstGeom prst="homePlate">
            <a:avLst>
              <a:gd name="adj" fmla="val 22476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553331" y="264347"/>
            <a:ext cx="4610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Выгодные покупки с картой «Мир»</a:t>
            </a:r>
            <a:endParaRPr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575385" y="314544"/>
            <a:ext cx="927035" cy="282307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 bwMode="auto">
          <a:xfrm>
            <a:off x="683189" y="3419968"/>
            <a:ext cx="46209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Gilroy"/>
                <a:ea typeface="Verdana"/>
                <a:cs typeface="Verdana"/>
              </a:rPr>
              <a:t>кешбэк до 30% за покупки в магазинах партнеров платежной системы «Мир».</a:t>
            </a:r>
            <a:endParaRPr/>
          </a:p>
          <a:p>
            <a:pPr>
              <a:defRPr/>
            </a:pPr>
            <a:endParaRPr lang="ru-RU" sz="1600">
              <a:latin typeface="Gilroy"/>
              <a:ea typeface="Verdana"/>
              <a:cs typeface="Verdana"/>
            </a:endParaRPr>
          </a:p>
          <a:p>
            <a:pPr>
              <a:defRPr/>
            </a:pPr>
            <a:r>
              <a:rPr lang="ru-RU" sz="1600">
                <a:latin typeface="Gilroy"/>
                <a:ea typeface="Verdana"/>
                <a:cs typeface="Arial"/>
              </a:rPr>
              <a:t>Для получения </a:t>
            </a:r>
            <a:r>
              <a:rPr lang="ru-RU" sz="1600" b="1">
                <a:solidFill>
                  <a:srgbClr val="2B2C84"/>
                </a:solidFill>
                <a:latin typeface="Gilroy"/>
                <a:ea typeface="Verdana"/>
                <a:cs typeface="Verdana"/>
              </a:rPr>
              <a:t>двойной выгоды</a:t>
            </a:r>
            <a:endParaRPr/>
          </a:p>
          <a:p>
            <a:pPr>
              <a:defRPr/>
            </a:pPr>
            <a:r>
              <a:rPr lang="ru-RU" sz="1600">
                <a:latin typeface="Gilroy"/>
                <a:ea typeface="Verdana"/>
                <a:cs typeface="Verdana"/>
              </a:rPr>
              <a:t>по зарплатной карте «Мир» от ПСБ </a:t>
            </a:r>
            <a:r>
              <a:rPr lang="ru-RU" sz="1600">
                <a:latin typeface="Gilroy"/>
                <a:ea typeface="Verdana"/>
                <a:cs typeface="Arial"/>
              </a:rPr>
              <a:t>зарегистрируйтесь на сайте </a:t>
            </a:r>
            <a:r>
              <a:rPr lang="en-US" sz="1600" b="1">
                <a:solidFill>
                  <a:srgbClr val="2B2C84"/>
                </a:solidFill>
                <a:latin typeface="Gilroy"/>
                <a:ea typeface="Verdana"/>
                <a:cs typeface="Verdana"/>
              </a:rPr>
              <a:t>privetmir.ru</a:t>
            </a:r>
            <a:endParaRPr lang="ru-RU" sz="1600">
              <a:latin typeface="Gilroy"/>
              <a:ea typeface="Verdana"/>
              <a:cs typeface="Arial"/>
            </a:endParaRPr>
          </a:p>
          <a:p>
            <a:pPr>
              <a:defRPr/>
            </a:pPr>
            <a:endParaRPr lang="ru-RU" sz="1600">
              <a:latin typeface="Gilroy"/>
              <a:ea typeface="Verdana"/>
              <a:cs typeface="Verdan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0612242">
            <a:off x="5093055" y="4802781"/>
            <a:ext cx="1057376" cy="104767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133693" y="4171036"/>
            <a:ext cx="5157767" cy="186454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 bwMode="auto">
          <a:xfrm>
            <a:off x="6233448" y="1590146"/>
            <a:ext cx="5955784" cy="3728819"/>
            <a:chOff x="6233448" y="1616024"/>
            <a:chExt cx="5955784" cy="3728819"/>
          </a:xfrm>
        </p:grpSpPr>
        <p:grpSp>
          <p:nvGrpSpPr>
            <p:cNvPr id="7" name="Группа 6"/>
            <p:cNvGrpSpPr/>
            <p:nvPr/>
          </p:nvGrpSpPr>
          <p:grpSpPr bwMode="auto">
            <a:xfrm>
              <a:off x="6233448" y="1616024"/>
              <a:ext cx="5955784" cy="3728819"/>
              <a:chOff x="4982633" y="940164"/>
              <a:chExt cx="6978122" cy="4368888"/>
            </a:xfrm>
          </p:grpSpPr>
          <p:grpSp>
            <p:nvGrpSpPr>
              <p:cNvPr id="5" name="Группа 4"/>
              <p:cNvGrpSpPr/>
              <p:nvPr/>
            </p:nvGrpSpPr>
            <p:grpSpPr bwMode="auto">
              <a:xfrm>
                <a:off x="4982633" y="940164"/>
                <a:ext cx="6978122" cy="4368888"/>
                <a:chOff x="4957153" y="654803"/>
                <a:chExt cx="6978122" cy="4368888"/>
              </a:xfrm>
            </p:grpSpPr>
            <p:grpSp>
              <p:nvGrpSpPr>
                <p:cNvPr id="26" name="Группа 25"/>
                <p:cNvGrpSpPr/>
                <p:nvPr/>
              </p:nvGrpSpPr>
              <p:grpSpPr bwMode="auto">
                <a:xfrm>
                  <a:off x="4957153" y="654803"/>
                  <a:ext cx="6978122" cy="4368888"/>
                  <a:chOff x="4451331" y="593343"/>
                  <a:chExt cx="7505366" cy="4861611"/>
                </a:xfrm>
              </p:grpSpPr>
              <p:grpSp>
                <p:nvGrpSpPr>
                  <p:cNvPr id="23" name="Группа 22"/>
                  <p:cNvGrpSpPr/>
                  <p:nvPr/>
                </p:nvGrpSpPr>
                <p:grpSpPr bwMode="auto">
                  <a:xfrm>
                    <a:off x="4451331" y="593343"/>
                    <a:ext cx="7505366" cy="4861611"/>
                    <a:chOff x="5487280" y="1243914"/>
                    <a:chExt cx="6619076" cy="4287516"/>
                  </a:xfrm>
                </p:grpSpPr>
                <p:grpSp>
                  <p:nvGrpSpPr>
                    <p:cNvPr id="9" name="Группа 8"/>
                    <p:cNvGrpSpPr/>
                    <p:nvPr/>
                  </p:nvGrpSpPr>
                  <p:grpSpPr bwMode="auto">
                    <a:xfrm>
                      <a:off x="5487280" y="1243914"/>
                      <a:ext cx="6619076" cy="4287516"/>
                      <a:chOff x="5487280" y="1243914"/>
                      <a:chExt cx="6619076" cy="4287516"/>
                    </a:xfrm>
                  </p:grpSpPr>
                  <p:pic>
                    <p:nvPicPr>
                      <p:cNvPr id="10" name="Рисунок 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rcRect r="16972"/>
                      <a:stretch/>
                    </p:blipFill>
                    <p:spPr bwMode="auto">
                      <a:xfrm>
                        <a:off x="5487280" y="1243914"/>
                        <a:ext cx="6619076" cy="428751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" name="Прямоугольник 2"/>
                      <p:cNvSpPr/>
                      <p:nvPr/>
                    </p:nvSpPr>
                    <p:spPr bwMode="auto">
                      <a:xfrm>
                        <a:off x="7857954" y="2504632"/>
                        <a:ext cx="1714671" cy="2576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0" name="Прямоугольник 19"/>
                      <p:cNvSpPr/>
                      <p:nvPr/>
                    </p:nvSpPr>
                    <p:spPr bwMode="auto">
                      <a:xfrm>
                        <a:off x="6695904" y="1640189"/>
                        <a:ext cx="1467021" cy="12880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ru-RU"/>
                      </a:p>
                    </p:txBody>
                  </p:sp>
                </p:grpSp>
                <p:pic>
                  <p:nvPicPr>
                    <p:cNvPr id="21" name="Рисунок 20"/>
                    <p:cNvPicPr>
                      <a:picLocks noChangeAspect="1"/>
                    </p:cNvPicPr>
                    <p:nvPr/>
                  </p:nvPicPr>
                  <p:blipFill>
                    <a:blip r:embed="rId6"/>
                    <a:stretch/>
                  </p:blipFill>
                  <p:spPr bwMode="auto">
                    <a:xfrm>
                      <a:off x="8020051" y="3466025"/>
                      <a:ext cx="1225246" cy="1306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Рисунок 21"/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tretch/>
                  </p:blipFill>
                  <p:spPr bwMode="auto">
                    <a:xfrm>
                      <a:off x="10621889" y="3462980"/>
                      <a:ext cx="1214209" cy="1328096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25" name="Прямоугольник 24"/>
                  <p:cNvSpPr/>
                  <p:nvPr/>
                </p:nvSpPr>
                <p:spPr bwMode="auto">
                  <a:xfrm>
                    <a:off x="8709171" y="5066436"/>
                    <a:ext cx="523875" cy="104775"/>
                  </a:xfrm>
                  <a:prstGeom prst="rect">
                    <a:avLst/>
                  </a:prstGeom>
                  <a:solidFill>
                    <a:srgbClr val="1818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" name="Рисунок 3"/>
                <p:cNvPicPr>
                  <a:picLocks noChangeAspect="1"/>
                </p:cNvPicPr>
                <p:nvPr/>
              </p:nvPicPr>
              <p:blipFill>
                <a:blip r:embed="rId8"/>
                <a:srcRect l="34982" t="45248" r="21158" b="20640"/>
                <a:stretch/>
              </p:blipFill>
              <p:spPr bwMode="auto">
                <a:xfrm>
                  <a:off x="7588728" y="2606798"/>
                  <a:ext cx="4070767" cy="1714945"/>
                </a:xfrm>
                <a:prstGeom prst="rect">
                  <a:avLst/>
                </a:prstGeom>
              </p:spPr>
            </p:pic>
          </p:grp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9"/>
              <a:srcRect b="27042"/>
              <a:stretch/>
            </p:blipFill>
            <p:spPr bwMode="auto">
              <a:xfrm>
                <a:off x="7596956" y="2837042"/>
                <a:ext cx="4092471" cy="1760838"/>
              </a:xfrm>
              <a:prstGeom prst="rect">
                <a:avLst/>
              </a:prstGeom>
            </p:spPr>
          </p:pic>
        </p:grp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/>
            <a:stretch/>
          </p:blipFill>
          <p:spPr bwMode="auto">
            <a:xfrm>
              <a:off x="9669176" y="3252017"/>
              <a:ext cx="1107997" cy="1487273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1"/>
            <a:stretch/>
          </p:blipFill>
          <p:spPr bwMode="auto">
            <a:xfrm>
              <a:off x="10824898" y="3248461"/>
              <a:ext cx="1092192" cy="147593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2"/>
            <a:stretch/>
          </p:blipFill>
          <p:spPr bwMode="auto">
            <a:xfrm>
              <a:off x="8501826" y="3254525"/>
              <a:ext cx="1110375" cy="1486194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6777" y="2824047"/>
            <a:ext cx="2664391" cy="6614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800174" y="1824984"/>
            <a:ext cx="2313141" cy="14191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961</Words>
  <Application>Microsoft Office PowerPoint</Application>
  <DocSecurity>0</DocSecurity>
  <PresentationFormat>Широкоэкранный</PresentationFormat>
  <Paragraphs>175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Gilroy</vt:lpstr>
      <vt:lpstr>Gilroy Bold</vt:lpstr>
      <vt:lpstr>Gilroy Medium</vt:lpstr>
      <vt:lpstr>Gilroy SemiBold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PSB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godunaa</dc:creator>
  <cp:keywords/>
  <dc:description/>
  <cp:lastModifiedBy>Сулайманова Зулейхат Магомедовна</cp:lastModifiedBy>
  <cp:revision>1058</cp:revision>
  <dcterms:created xsi:type="dcterms:W3CDTF">2017-07-21T07:19:56Z</dcterms:created>
  <dcterms:modified xsi:type="dcterms:W3CDTF">2024-04-04T08:29:59Z</dcterms:modified>
  <cp:category/>
  <dc:identifier/>
  <cp:contentStatus/>
  <dc:language/>
  <cp:version/>
</cp:coreProperties>
</file>